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5"/>
  </p:notesMasterIdLst>
  <p:handoutMasterIdLst>
    <p:handoutMasterId r:id="rId66"/>
  </p:handoutMasterIdLst>
  <p:sldIdLst>
    <p:sldId id="256" r:id="rId2"/>
    <p:sldId id="439" r:id="rId3"/>
    <p:sldId id="419" r:id="rId4"/>
    <p:sldId id="440" r:id="rId5"/>
    <p:sldId id="502" r:id="rId6"/>
    <p:sldId id="535" r:id="rId7"/>
    <p:sldId id="536" r:id="rId8"/>
    <p:sldId id="577" r:id="rId9"/>
    <p:sldId id="567" r:id="rId10"/>
    <p:sldId id="568" r:id="rId11"/>
    <p:sldId id="537" r:id="rId12"/>
    <p:sldId id="538" r:id="rId13"/>
    <p:sldId id="539" r:id="rId14"/>
    <p:sldId id="579" r:id="rId15"/>
    <p:sldId id="580" r:id="rId16"/>
    <p:sldId id="581" r:id="rId17"/>
    <p:sldId id="582" r:id="rId18"/>
    <p:sldId id="590" r:id="rId19"/>
    <p:sldId id="583" r:id="rId20"/>
    <p:sldId id="584" r:id="rId21"/>
    <p:sldId id="585" r:id="rId22"/>
    <p:sldId id="586" r:id="rId23"/>
    <p:sldId id="587" r:id="rId24"/>
    <p:sldId id="595" r:id="rId25"/>
    <p:sldId id="540" r:id="rId26"/>
    <p:sldId id="594" r:id="rId27"/>
    <p:sldId id="541" r:id="rId28"/>
    <p:sldId id="542" r:id="rId29"/>
    <p:sldId id="565" r:id="rId30"/>
    <p:sldId id="566" r:id="rId31"/>
    <p:sldId id="596" r:id="rId32"/>
    <p:sldId id="543" r:id="rId33"/>
    <p:sldId id="569" r:id="rId34"/>
    <p:sldId id="597" r:id="rId35"/>
    <p:sldId id="570" r:id="rId36"/>
    <p:sldId id="571" r:id="rId37"/>
    <p:sldId id="572" r:id="rId38"/>
    <p:sldId id="573" r:id="rId39"/>
    <p:sldId id="544" r:id="rId40"/>
    <p:sldId id="574" r:id="rId41"/>
    <p:sldId id="598" r:id="rId42"/>
    <p:sldId id="546" r:id="rId43"/>
    <p:sldId id="575" r:id="rId44"/>
    <p:sldId id="599" r:id="rId45"/>
    <p:sldId id="547" r:id="rId46"/>
    <p:sldId id="548" r:id="rId47"/>
    <p:sldId id="549" r:id="rId48"/>
    <p:sldId id="550" r:id="rId49"/>
    <p:sldId id="551" r:id="rId50"/>
    <p:sldId id="576" r:id="rId51"/>
    <p:sldId id="600" r:id="rId52"/>
    <p:sldId id="552" r:id="rId53"/>
    <p:sldId id="553" r:id="rId54"/>
    <p:sldId id="561" r:id="rId55"/>
    <p:sldId id="562" r:id="rId56"/>
    <p:sldId id="563" r:id="rId57"/>
    <p:sldId id="591" r:id="rId58"/>
    <p:sldId id="592" r:id="rId59"/>
    <p:sldId id="593" r:id="rId60"/>
    <p:sldId id="564" r:id="rId61"/>
    <p:sldId id="534" r:id="rId62"/>
    <p:sldId id="424" r:id="rId63"/>
    <p:sldId id="43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516C2E-E408-42DC-A1E5-78552BD450F3}">
          <p14:sldIdLst>
            <p14:sldId id="256"/>
            <p14:sldId id="439"/>
            <p14:sldId id="419"/>
            <p14:sldId id="440"/>
            <p14:sldId id="502"/>
            <p14:sldId id="535"/>
            <p14:sldId id="536"/>
            <p14:sldId id="577"/>
            <p14:sldId id="567"/>
            <p14:sldId id="568"/>
            <p14:sldId id="537"/>
            <p14:sldId id="538"/>
            <p14:sldId id="539"/>
            <p14:sldId id="579"/>
            <p14:sldId id="580"/>
            <p14:sldId id="581"/>
            <p14:sldId id="582"/>
            <p14:sldId id="590"/>
            <p14:sldId id="583"/>
            <p14:sldId id="584"/>
            <p14:sldId id="585"/>
            <p14:sldId id="586"/>
            <p14:sldId id="587"/>
            <p14:sldId id="595"/>
            <p14:sldId id="540"/>
            <p14:sldId id="594"/>
            <p14:sldId id="541"/>
            <p14:sldId id="542"/>
            <p14:sldId id="565"/>
            <p14:sldId id="566"/>
            <p14:sldId id="596"/>
            <p14:sldId id="543"/>
            <p14:sldId id="569"/>
            <p14:sldId id="597"/>
            <p14:sldId id="570"/>
            <p14:sldId id="571"/>
            <p14:sldId id="572"/>
            <p14:sldId id="573"/>
            <p14:sldId id="544"/>
            <p14:sldId id="574"/>
            <p14:sldId id="598"/>
            <p14:sldId id="546"/>
            <p14:sldId id="575"/>
            <p14:sldId id="599"/>
            <p14:sldId id="547"/>
            <p14:sldId id="548"/>
            <p14:sldId id="549"/>
            <p14:sldId id="550"/>
            <p14:sldId id="551"/>
            <p14:sldId id="576"/>
            <p14:sldId id="600"/>
            <p14:sldId id="552"/>
            <p14:sldId id="553"/>
            <p14:sldId id="561"/>
            <p14:sldId id="562"/>
            <p14:sldId id="563"/>
            <p14:sldId id="591"/>
            <p14:sldId id="592"/>
            <p14:sldId id="593"/>
            <p14:sldId id="564"/>
            <p14:sldId id="534"/>
            <p14:sldId id="424"/>
            <p14:sldId id="43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57EC3"/>
    <a:srgbClr val="F2B300"/>
    <a:srgbClr val="377A40"/>
    <a:srgbClr val="56D062"/>
    <a:srgbClr val="F6EF92"/>
    <a:srgbClr val="FF66CC"/>
    <a:srgbClr val="FF33CC"/>
    <a:srgbClr val="BAE2A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FC26E-67ED-4400-8B60-014428732555}" v="146" dt="2024-02-20T21:25:42.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726" autoAdjust="0"/>
  </p:normalViewPr>
  <p:slideViewPr>
    <p:cSldViewPr snapToGrid="0">
      <p:cViewPr varScale="1">
        <p:scale>
          <a:sx n="89" d="100"/>
          <a:sy n="89" d="100"/>
        </p:scale>
        <p:origin x="106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71696" cy="456890"/>
          </a:xfrm>
          <a:prstGeom prst="rect">
            <a:avLst/>
          </a:prstGeom>
        </p:spPr>
        <p:txBody>
          <a:bodyPr vert="horz" lIns="89485" tIns="44745" rIns="89485" bIns="44745" rtlCol="0"/>
          <a:lstStyle>
            <a:lvl1pPr algn="l">
              <a:defRPr sz="1200"/>
            </a:lvl1pPr>
          </a:lstStyle>
          <a:p>
            <a:endParaRPr lang="en-US"/>
          </a:p>
        </p:txBody>
      </p:sp>
      <p:sp>
        <p:nvSpPr>
          <p:cNvPr id="3" name="Date Placeholder 2"/>
          <p:cNvSpPr>
            <a:spLocks noGrp="1"/>
          </p:cNvSpPr>
          <p:nvPr>
            <p:ph type="dt" sz="quarter" idx="1"/>
          </p:nvPr>
        </p:nvSpPr>
        <p:spPr>
          <a:xfrm>
            <a:off x="3884762" y="0"/>
            <a:ext cx="2971696" cy="456890"/>
          </a:xfrm>
          <a:prstGeom prst="rect">
            <a:avLst/>
          </a:prstGeom>
        </p:spPr>
        <p:txBody>
          <a:bodyPr vert="horz" lIns="89485" tIns="44745" rIns="89485" bIns="44745" rtlCol="0"/>
          <a:lstStyle>
            <a:lvl1pPr algn="r">
              <a:defRPr sz="1200"/>
            </a:lvl1pPr>
          </a:lstStyle>
          <a:p>
            <a:fld id="{C99DCC95-1EF6-4450-B7DF-C422257D713A}" type="datetimeFigureOut">
              <a:rPr lang="en-US" smtClean="0"/>
              <a:t>2/20/2024</a:t>
            </a:fld>
            <a:endParaRPr lang="en-US"/>
          </a:p>
        </p:txBody>
      </p:sp>
      <p:sp>
        <p:nvSpPr>
          <p:cNvPr id="4" name="Footer Placeholder 3"/>
          <p:cNvSpPr>
            <a:spLocks noGrp="1"/>
          </p:cNvSpPr>
          <p:nvPr>
            <p:ph type="ftr" sz="quarter" idx="2"/>
          </p:nvPr>
        </p:nvSpPr>
        <p:spPr>
          <a:xfrm>
            <a:off x="7" y="8685556"/>
            <a:ext cx="2971696" cy="456890"/>
          </a:xfrm>
          <a:prstGeom prst="rect">
            <a:avLst/>
          </a:prstGeom>
        </p:spPr>
        <p:txBody>
          <a:bodyPr vert="horz" lIns="89485" tIns="44745" rIns="89485" bIns="44745" rtlCol="0" anchor="b"/>
          <a:lstStyle>
            <a:lvl1pPr algn="l">
              <a:defRPr sz="1200"/>
            </a:lvl1pPr>
          </a:lstStyle>
          <a:p>
            <a:endParaRPr lang="en-US"/>
          </a:p>
        </p:txBody>
      </p:sp>
      <p:sp>
        <p:nvSpPr>
          <p:cNvPr id="5" name="Slide Number Placeholder 4"/>
          <p:cNvSpPr>
            <a:spLocks noGrp="1"/>
          </p:cNvSpPr>
          <p:nvPr>
            <p:ph type="sldNum" sz="quarter" idx="3"/>
          </p:nvPr>
        </p:nvSpPr>
        <p:spPr>
          <a:xfrm>
            <a:off x="3884762" y="8685556"/>
            <a:ext cx="2971696" cy="456890"/>
          </a:xfrm>
          <a:prstGeom prst="rect">
            <a:avLst/>
          </a:prstGeom>
        </p:spPr>
        <p:txBody>
          <a:bodyPr vert="horz" lIns="89485" tIns="44745" rIns="89485" bIns="44745" rtlCol="0" anchor="b"/>
          <a:lstStyle>
            <a:lvl1pPr algn="r">
              <a:defRPr sz="1200"/>
            </a:lvl1pPr>
          </a:lstStyle>
          <a:p>
            <a:fld id="{0BD22FAF-8988-4EA4-97EF-8CAC4BB33936}" type="slidenum">
              <a:rPr lang="en-US" smtClean="0"/>
              <a:t>‹#›</a:t>
            </a:fld>
            <a:endParaRPr lang="en-US"/>
          </a:p>
        </p:txBody>
      </p:sp>
    </p:spTree>
    <p:extLst>
      <p:ext uri="{BB962C8B-B14F-4D97-AF65-F5344CB8AC3E}">
        <p14:creationId xmlns:p14="http://schemas.microsoft.com/office/powerpoint/2010/main" val="42170414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71696" cy="456890"/>
          </a:xfrm>
          <a:prstGeom prst="rect">
            <a:avLst/>
          </a:prstGeom>
        </p:spPr>
        <p:txBody>
          <a:bodyPr vert="horz" lIns="89485" tIns="44745" rIns="89485" bIns="44745" rtlCol="0"/>
          <a:lstStyle>
            <a:lvl1pPr algn="l">
              <a:defRPr sz="1200"/>
            </a:lvl1pPr>
          </a:lstStyle>
          <a:p>
            <a:endParaRPr lang="en-US"/>
          </a:p>
        </p:txBody>
      </p:sp>
      <p:sp>
        <p:nvSpPr>
          <p:cNvPr id="3" name="Date Placeholder 2"/>
          <p:cNvSpPr>
            <a:spLocks noGrp="1"/>
          </p:cNvSpPr>
          <p:nvPr>
            <p:ph type="dt" idx="1"/>
          </p:nvPr>
        </p:nvSpPr>
        <p:spPr>
          <a:xfrm>
            <a:off x="3884762" y="0"/>
            <a:ext cx="2971696" cy="456890"/>
          </a:xfrm>
          <a:prstGeom prst="rect">
            <a:avLst/>
          </a:prstGeom>
        </p:spPr>
        <p:txBody>
          <a:bodyPr vert="horz" lIns="89485" tIns="44745" rIns="89485" bIns="44745" rtlCol="0"/>
          <a:lstStyle>
            <a:lvl1pPr algn="r">
              <a:defRPr sz="1200"/>
            </a:lvl1pPr>
          </a:lstStyle>
          <a:p>
            <a:fld id="{4F6F14F7-A831-4DBA-B117-3D1FD76BDBD1}" type="datetimeFigureOut">
              <a:rPr lang="en-US" smtClean="0"/>
              <a:t>2/20/2024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485" tIns="44745" rIns="89485" bIns="44745" rtlCol="0" anchor="ctr"/>
          <a:lstStyle/>
          <a:p>
            <a:endParaRPr lang="en-US"/>
          </a:p>
        </p:txBody>
      </p:sp>
      <p:sp>
        <p:nvSpPr>
          <p:cNvPr id="5" name="Notes Placeholder 4"/>
          <p:cNvSpPr>
            <a:spLocks noGrp="1"/>
          </p:cNvSpPr>
          <p:nvPr>
            <p:ph type="body" sz="quarter" idx="3"/>
          </p:nvPr>
        </p:nvSpPr>
        <p:spPr>
          <a:xfrm>
            <a:off x="685189" y="4342785"/>
            <a:ext cx="5487639" cy="4115111"/>
          </a:xfrm>
          <a:prstGeom prst="rect">
            <a:avLst/>
          </a:prstGeom>
        </p:spPr>
        <p:txBody>
          <a:bodyPr vert="horz" lIns="89485" tIns="44745" rIns="89485" bIns="447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685556"/>
            <a:ext cx="2971696" cy="456890"/>
          </a:xfrm>
          <a:prstGeom prst="rect">
            <a:avLst/>
          </a:prstGeom>
        </p:spPr>
        <p:txBody>
          <a:bodyPr vert="horz" lIns="89485" tIns="44745" rIns="89485" bIns="44745" rtlCol="0" anchor="b"/>
          <a:lstStyle>
            <a:lvl1pPr algn="l">
              <a:defRPr sz="1200"/>
            </a:lvl1pPr>
          </a:lstStyle>
          <a:p>
            <a:endParaRPr lang="en-US"/>
          </a:p>
        </p:txBody>
      </p:sp>
      <p:sp>
        <p:nvSpPr>
          <p:cNvPr id="7" name="Slide Number Placeholder 6"/>
          <p:cNvSpPr>
            <a:spLocks noGrp="1"/>
          </p:cNvSpPr>
          <p:nvPr>
            <p:ph type="sldNum" sz="quarter" idx="5"/>
          </p:nvPr>
        </p:nvSpPr>
        <p:spPr>
          <a:xfrm>
            <a:off x="3884762" y="8685556"/>
            <a:ext cx="2971696" cy="456890"/>
          </a:xfrm>
          <a:prstGeom prst="rect">
            <a:avLst/>
          </a:prstGeom>
        </p:spPr>
        <p:txBody>
          <a:bodyPr vert="horz" lIns="89485" tIns="44745" rIns="89485" bIns="44745" rtlCol="0" anchor="b"/>
          <a:lstStyle>
            <a:lvl1pPr algn="r">
              <a:defRPr sz="1200"/>
            </a:lvl1pPr>
          </a:lstStyle>
          <a:p>
            <a:fld id="{AE15B251-207D-4260-A0BD-2F93E0827840}" type="slidenum">
              <a:rPr lang="en-US" smtClean="0"/>
              <a:t>‹#›</a:t>
            </a:fld>
            <a:endParaRPr lang="en-US"/>
          </a:p>
        </p:txBody>
      </p:sp>
    </p:spTree>
    <p:extLst>
      <p:ext uri="{BB962C8B-B14F-4D97-AF65-F5344CB8AC3E}">
        <p14:creationId xmlns:p14="http://schemas.microsoft.com/office/powerpoint/2010/main" val="323640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085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39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Are there any corrections? Motion to accept?</a:t>
            </a:r>
          </a:p>
          <a:p>
            <a:endParaRPr lang="en-US" dirty="0"/>
          </a:p>
        </p:txBody>
      </p:sp>
    </p:spTree>
    <p:extLst>
      <p:ext uri="{BB962C8B-B14F-4D97-AF65-F5344CB8AC3E}">
        <p14:creationId xmlns:p14="http://schemas.microsoft.com/office/powerpoint/2010/main" val="91024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71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ADJOURN</a:t>
            </a:r>
          </a:p>
        </p:txBody>
      </p:sp>
    </p:spTree>
    <p:extLst>
      <p:ext uri="{BB962C8B-B14F-4D97-AF65-F5344CB8AC3E}">
        <p14:creationId xmlns:p14="http://schemas.microsoft.com/office/powerpoint/2010/main" val="193935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3/14/2018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3/14/2018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3/14/2018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3/14/2018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3/14/2018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3/14/2018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3/14/2018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3/14/2018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3/14/2018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19E93-7F8B-4B4D-BCA9-D755E00321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3/14/2018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19E93-7F8B-4B4D-BCA9-D755E003211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r>
              <a:rPr lang="en-US"/>
              <a:t>3/14/2018</a:t>
            </a:r>
          </a:p>
        </p:txBody>
      </p:sp>
      <p:sp>
        <p:nvSpPr>
          <p:cNvPr id="9" name="Slide Number Placeholder 8"/>
          <p:cNvSpPr>
            <a:spLocks noGrp="1"/>
          </p:cNvSpPr>
          <p:nvPr>
            <p:ph type="sldNum" sz="quarter" idx="11"/>
          </p:nvPr>
        </p:nvSpPr>
        <p:spPr/>
        <p:txBody>
          <a:bodyPr/>
          <a:lstStyle/>
          <a:p>
            <a:fld id="{47B19E93-7F8B-4B4D-BCA9-D755E003211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7B19E93-7F8B-4B4D-BCA9-D755E003211C}" type="slidenum">
              <a:rPr lang="en-US" smtClean="0"/>
              <a:t>‹#›</a:t>
            </a:fld>
            <a:endParaRPr lang="en-US"/>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a:t>3/14/2018</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914378"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892" indent="-228594" algn="l" defTabSz="914378"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64" indent="-228594" algn="l" defTabSz="914378"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15" indent="-228594" algn="l" defTabSz="914378"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28" indent="-228594" algn="l" defTabSz="914378"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41" indent="-228594" algn="l" defTabSz="914378"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17" indent="-182876" algn="l" defTabSz="914378"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192" indent="-182876" algn="l" defTabSz="914378"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068" indent="-182876" algn="l" defTabSz="914378"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943" indent="-182876" algn="l" defTabSz="914378"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tairs-rise-stair-step-staircase-101399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84896&amp;picture=need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news.org/wiki/Page:Politique_et_conflits"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trip-beach-friends-fun-car-307920/"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vgsilh.com/image/1639328.html" TargetMode="External"/><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svgsilh.com/4caf50/image/1924516.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vailagility.co.uk/2010/02/25/systems-thinking-the-vanguard-method-and-software-development"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question-mark-consider-think-2318028/"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stairs-rise-stair-step-staircase-101399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question-mark-consider-think-2318028/"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coffee-break-break-alarm-clock-time-1291389/" TargetMode="External"/><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hyperlink" Target="https://www.publicdomainpictures.net/en/view-image.php?image=247270&amp;picture=coffee-break-time" TargetMode="Externa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hyperlink" Target="http://recoveringengineer.com/category/resolving-conflict/problem-solving/"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stairs-rise-stair-step-staircase-101399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question-mark-consider-think-2318028/"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n/stairs-rise-stair-step-staircase-101399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question-mark-consider-think-2318028/"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the-ravelld-sleave.blogspot.com/2019/08/sweating-as-oldie.html" TargetMode="External"/><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pixabay.com/ko/%ED%9A%8C%EC%9D%98-%EC%8B%9C%EA%B3%84-%EC%8B%9C%EA%B0%84-%EC%82%AC%EB%AC%B4%EC%8B%A4-%ED%95%A8%EA%BB%98-%EC%A1%B0%EC%A7%81-%EB%B8%8C%EB%A0%88%EC%9D%B8-%EC%8A%A4%ED%86%A0%EB%B0%8D-%EC%A7%91%EB%8B%A8-1248055/"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pixabay.com/en/stairs-rise-stair-step-staircase-101399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pixabay.com/en/question-mark-consider-think-2318028/"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megadistrict.org/?page_id=7212&amp;preview=true"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flickr.com/photos/patrickgensel/7402012502/" TargetMode="External"/><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pngall.com/calendar-png/download/1522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omegadistrict.org/programs/transit/rcc/"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blender.stackexchange.com/questions/65751/how-to-make-streamers" TargetMode="External"/><Relationship Id="rId5" Type="http://schemas.openxmlformats.org/officeDocument/2006/relationships/image" Target="../media/image49.jpg"/><Relationship Id="rId4" Type="http://schemas.openxmlformats.org/officeDocument/2006/relationships/hyperlink" Target="mailto:dhill@omegadistict.org" TargetMode="External"/><Relationship Id="rId9" Type="http://schemas.openxmlformats.org/officeDocument/2006/relationships/hyperlink" Target="https://publicdomainpictures.net/view-image.php?image=20857&amp;picture=spring-tree&amp;large=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rightmindedteamwork.com/here-is-a-practical-team-building-plan/"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miley"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93" y="2022015"/>
            <a:ext cx="8118281" cy="1301630"/>
          </a:xfrm>
        </p:spPr>
        <p:txBody>
          <a:bodyPr>
            <a:normAutofit/>
          </a:bodyPr>
          <a:lstStyle/>
          <a:p>
            <a:pPr algn="ctr"/>
            <a:r>
              <a:rPr lang="en-US" sz="4000" b="1" dirty="0">
                <a:solidFill>
                  <a:schemeClr val="bg2"/>
                </a:solidFill>
                <a:latin typeface="Franklin Gothic Book" panose="020B0503020102020204" pitchFamily="34" charset="0"/>
              </a:rPr>
              <a:t>REGIONAL COORDINATED COUNCIL</a:t>
            </a:r>
          </a:p>
        </p:txBody>
      </p:sp>
      <p:sp>
        <p:nvSpPr>
          <p:cNvPr id="3" name="Subtitle 2"/>
          <p:cNvSpPr>
            <a:spLocks noGrp="1"/>
          </p:cNvSpPr>
          <p:nvPr>
            <p:ph type="subTitle" idx="1"/>
          </p:nvPr>
        </p:nvSpPr>
        <p:spPr>
          <a:xfrm>
            <a:off x="1341120" y="5603658"/>
            <a:ext cx="6461760" cy="1066800"/>
          </a:xfrm>
        </p:spPr>
        <p:txBody>
          <a:bodyPr>
            <a:normAutofit fontScale="62500" lnSpcReduction="20000"/>
          </a:bodyPr>
          <a:lstStyle/>
          <a:p>
            <a:r>
              <a:rPr lang="en-US" sz="2900" b="1" dirty="0">
                <a:solidFill>
                  <a:srgbClr val="F2B300"/>
                </a:solidFill>
                <a:latin typeface="Franklin Gothic Book" panose="020B0503020102020204" pitchFamily="34" charset="0"/>
              </a:rPr>
              <a:t>Regional Transportation Planning Organization </a:t>
            </a:r>
            <a:r>
              <a:rPr lang="en-US" sz="2900" b="1" dirty="0">
                <a:solidFill>
                  <a:srgbClr val="377A40"/>
                </a:solidFill>
                <a:latin typeface="Franklin Gothic Book" panose="020B0503020102020204" pitchFamily="34" charset="0"/>
              </a:rPr>
              <a:t>and </a:t>
            </a:r>
          </a:p>
          <a:p>
            <a:r>
              <a:rPr lang="en-US" sz="2900" b="1" dirty="0">
                <a:solidFill>
                  <a:srgbClr val="377A40"/>
                </a:solidFill>
                <a:latin typeface="Franklin Gothic Book" panose="020B0503020102020204" pitchFamily="34" charset="0"/>
              </a:rPr>
              <a:t>Regional Coordinated Transportation Pilot Program</a:t>
            </a:r>
          </a:p>
          <a:p>
            <a:endParaRPr lang="en-US" sz="2200" b="1" dirty="0">
              <a:solidFill>
                <a:srgbClr val="377A40"/>
              </a:solidFill>
              <a:latin typeface="Franklin Gothic Book" panose="020B0503020102020204" pitchFamily="34" charset="0"/>
            </a:endParaRPr>
          </a:p>
          <a:p>
            <a:r>
              <a:rPr lang="en-US" sz="2400" b="1" dirty="0">
                <a:solidFill>
                  <a:srgbClr val="377A40"/>
                </a:solidFill>
                <a:latin typeface="Franklin Gothic Book" panose="020B0503020102020204" pitchFamily="34" charset="0"/>
              </a:rPr>
              <a:t>                                    February 21, 2024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538" y="262393"/>
            <a:ext cx="2987539" cy="1665676"/>
          </a:xfrm>
          <a:prstGeom prst="rect">
            <a:avLst/>
          </a:prstGeom>
        </p:spPr>
      </p:pic>
      <p:sp>
        <p:nvSpPr>
          <p:cNvPr id="4" name="TextBox 3">
            <a:extLst>
              <a:ext uri="{FF2B5EF4-FFF2-40B4-BE49-F238E27FC236}">
                <a16:creationId xmlns:a16="http://schemas.microsoft.com/office/drawing/2014/main" id="{E3D902CA-FB70-B660-3649-FB525E15FDAF}"/>
              </a:ext>
            </a:extLst>
          </p:cNvPr>
          <p:cNvSpPr txBox="1"/>
          <p:nvPr/>
        </p:nvSpPr>
        <p:spPr>
          <a:xfrm>
            <a:off x="426704" y="2950769"/>
            <a:ext cx="7456657" cy="1446550"/>
          </a:xfrm>
          <a:prstGeom prst="rect">
            <a:avLst/>
          </a:prstGeom>
          <a:noFill/>
        </p:spPr>
        <p:txBody>
          <a:bodyPr wrap="square" rtlCol="0">
            <a:spAutoFit/>
          </a:bodyPr>
          <a:lstStyle/>
          <a:p>
            <a:r>
              <a:rPr lang="en-US" sz="4800" b="1" dirty="0">
                <a:solidFill>
                  <a:schemeClr val="tx2">
                    <a:lumMod val="75000"/>
                  </a:schemeClr>
                </a:solidFill>
                <a:latin typeface="Franklin Gothic Book" panose="020B0503020102020204" pitchFamily="34" charset="0"/>
              </a:rPr>
              <a:t>		        </a:t>
            </a:r>
            <a:r>
              <a:rPr lang="en-US" sz="2800" b="1" dirty="0">
                <a:solidFill>
                  <a:schemeClr val="tx2">
                    <a:lumMod val="75000"/>
                  </a:schemeClr>
                </a:solidFill>
                <a:latin typeface="Franklin Gothic Book" panose="020B0503020102020204" pitchFamily="34" charset="0"/>
              </a:rPr>
              <a:t>and</a:t>
            </a:r>
          </a:p>
          <a:p>
            <a:r>
              <a:rPr lang="en-US" sz="4000" b="1" dirty="0">
                <a:solidFill>
                  <a:schemeClr val="tx2">
                    <a:lumMod val="75000"/>
                  </a:schemeClr>
                </a:solidFill>
                <a:latin typeface="Franklin Gothic Book" panose="020B0503020102020204" pitchFamily="34" charset="0"/>
              </a:rPr>
              <a:t>STEERING COMMITTEE MEETING</a:t>
            </a:r>
            <a:endParaRPr lang="en-US" sz="4000" dirty="0"/>
          </a:p>
        </p:txBody>
      </p:sp>
      <p:sp>
        <p:nvSpPr>
          <p:cNvPr id="6" name="TextBox 5">
            <a:extLst>
              <a:ext uri="{FF2B5EF4-FFF2-40B4-BE49-F238E27FC236}">
                <a16:creationId xmlns:a16="http://schemas.microsoft.com/office/drawing/2014/main" id="{96A0B606-5B11-AF71-73E3-414C08B176F4}"/>
              </a:ext>
            </a:extLst>
          </p:cNvPr>
          <p:cNvSpPr txBox="1"/>
          <p:nvPr/>
        </p:nvSpPr>
        <p:spPr>
          <a:xfrm>
            <a:off x="2963951" y="2194005"/>
            <a:ext cx="2604529" cy="584775"/>
          </a:xfrm>
          <a:prstGeom prst="rect">
            <a:avLst/>
          </a:prstGeom>
          <a:noFill/>
        </p:spPr>
        <p:txBody>
          <a:bodyPr wrap="square" rtlCol="0">
            <a:spAutoFit/>
          </a:bodyPr>
          <a:lstStyle/>
          <a:p>
            <a:r>
              <a:rPr lang="en-US" sz="3200" dirty="0"/>
              <a:t>COMBINED</a:t>
            </a:r>
          </a:p>
        </p:txBody>
      </p:sp>
    </p:spTree>
    <p:extLst>
      <p:ext uri="{BB962C8B-B14F-4D97-AF65-F5344CB8AC3E}">
        <p14:creationId xmlns:p14="http://schemas.microsoft.com/office/powerpoint/2010/main" val="276918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9E5787-BFD1-41E4-FE24-877965337A79}"/>
              </a:ext>
            </a:extLst>
          </p:cNvPr>
          <p:cNvSpPr txBox="1"/>
          <p:nvPr/>
        </p:nvSpPr>
        <p:spPr>
          <a:xfrm>
            <a:off x="1276710" y="3886200"/>
            <a:ext cx="5503652" cy="1908215"/>
          </a:xfrm>
          <a:prstGeom prst="rect">
            <a:avLst/>
          </a:prstGeom>
          <a:noFill/>
        </p:spPr>
        <p:txBody>
          <a:bodyPr wrap="square" rtlCol="0">
            <a:spAutoFit/>
          </a:bodyPr>
          <a:lstStyle/>
          <a:p>
            <a:r>
              <a:rPr lang="en-US" sz="2000" b="1" dirty="0">
                <a:solidFill>
                  <a:schemeClr val="tx2"/>
                </a:solidFill>
              </a:rPr>
              <a:t>Step One</a:t>
            </a:r>
            <a:r>
              <a:rPr lang="en-US" sz="2000" dirty="0"/>
              <a:t>: Develop New Regional Unmet Needs</a:t>
            </a:r>
          </a:p>
          <a:p>
            <a:r>
              <a:rPr lang="en-US" sz="2000" dirty="0"/>
              <a:t>                  Consider Survey of Unmet Needs</a:t>
            </a:r>
          </a:p>
          <a:p>
            <a:r>
              <a:rPr lang="en-US" sz="2000" dirty="0"/>
              <a:t>	                 Top Trip Generators</a:t>
            </a:r>
          </a:p>
          <a:p>
            <a:r>
              <a:rPr lang="en-US" sz="2000" dirty="0"/>
              <a:t>	                 Regional Performance Measures</a:t>
            </a:r>
          </a:p>
          <a:p>
            <a:r>
              <a:rPr lang="en-US" sz="2000" dirty="0"/>
              <a:t>	                 Current Unmet Needs List</a:t>
            </a:r>
          </a:p>
          <a:p>
            <a:endParaRPr lang="en-US" dirty="0"/>
          </a:p>
        </p:txBody>
      </p:sp>
      <p:pic>
        <p:nvPicPr>
          <p:cNvPr id="6" name="Picture 5" descr="A cartoon character climbing up a staircase&#10;&#10;Description automatically generated">
            <a:extLst>
              <a:ext uri="{FF2B5EF4-FFF2-40B4-BE49-F238E27FC236}">
                <a16:creationId xmlns:a16="http://schemas.microsoft.com/office/drawing/2014/main" id="{1276C184-F65B-11D3-7333-266CCE8197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724" y="215659"/>
            <a:ext cx="3303917" cy="3303917"/>
          </a:xfrm>
          <a:prstGeom prst="rect">
            <a:avLst/>
          </a:prstGeom>
        </p:spPr>
      </p:pic>
    </p:spTree>
    <p:extLst>
      <p:ext uri="{BB962C8B-B14F-4D97-AF65-F5344CB8AC3E}">
        <p14:creationId xmlns:p14="http://schemas.microsoft.com/office/powerpoint/2010/main" val="31748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E3BF48-D62A-0A0E-F17F-1E372B437879}"/>
              </a:ext>
            </a:extLst>
          </p:cNvPr>
          <p:cNvSpPr txBox="1"/>
          <p:nvPr/>
        </p:nvSpPr>
        <p:spPr>
          <a:xfrm>
            <a:off x="362310" y="664234"/>
            <a:ext cx="7315200" cy="954107"/>
          </a:xfrm>
          <a:prstGeom prst="rect">
            <a:avLst/>
          </a:prstGeom>
          <a:noFill/>
        </p:spPr>
        <p:txBody>
          <a:bodyPr wrap="square" rtlCol="0">
            <a:spAutoFit/>
          </a:bodyPr>
          <a:lstStyle/>
          <a:p>
            <a:r>
              <a:rPr lang="en-US" sz="2800" dirty="0">
                <a:solidFill>
                  <a:schemeClr val="tx2"/>
                </a:solidFill>
              </a:rPr>
              <a:t>Regional Survey of Unmet Needs  CY2023 Results</a:t>
            </a:r>
          </a:p>
          <a:p>
            <a:r>
              <a:rPr lang="en-US" sz="2800" dirty="0">
                <a:solidFill>
                  <a:schemeClr val="tx2"/>
                </a:solidFill>
              </a:rPr>
              <a:t>			838 responses</a:t>
            </a:r>
          </a:p>
        </p:txBody>
      </p:sp>
      <p:pic>
        <p:nvPicPr>
          <p:cNvPr id="5" name="Picture 4" descr="A hand drawing a maze&#10;&#10;Description automatically generated">
            <a:extLst>
              <a:ext uri="{FF2B5EF4-FFF2-40B4-BE49-F238E27FC236}">
                <a16:creationId xmlns:a16="http://schemas.microsoft.com/office/drawing/2014/main" id="{79150936-B1A7-AC9D-E7EA-1415CBCE63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8629" y="1932317"/>
            <a:ext cx="5079808" cy="3394236"/>
          </a:xfrm>
          <a:prstGeom prst="rect">
            <a:avLst/>
          </a:prstGeom>
        </p:spPr>
      </p:pic>
      <p:sp>
        <p:nvSpPr>
          <p:cNvPr id="2" name="TextBox 1">
            <a:extLst>
              <a:ext uri="{FF2B5EF4-FFF2-40B4-BE49-F238E27FC236}">
                <a16:creationId xmlns:a16="http://schemas.microsoft.com/office/drawing/2014/main" id="{336810C3-D622-82A8-3704-65170CB58FF6}"/>
              </a:ext>
            </a:extLst>
          </p:cNvPr>
          <p:cNvSpPr txBox="1"/>
          <p:nvPr/>
        </p:nvSpPr>
        <p:spPr>
          <a:xfrm>
            <a:off x="1000664" y="6219645"/>
            <a:ext cx="6266844" cy="369332"/>
          </a:xfrm>
          <a:prstGeom prst="rect">
            <a:avLst/>
          </a:prstGeom>
          <a:noFill/>
        </p:spPr>
        <p:txBody>
          <a:bodyPr wrap="none" rtlCol="0">
            <a:spAutoFit/>
          </a:bodyPr>
          <a:lstStyle/>
          <a:p>
            <a:r>
              <a:rPr lang="en-US" dirty="0"/>
              <a:t>Do we want to switch to a SFY instead of CY? Pros and cons. Vote.</a:t>
            </a:r>
          </a:p>
        </p:txBody>
      </p:sp>
    </p:spTree>
    <p:extLst>
      <p:ext uri="{BB962C8B-B14F-4D97-AF65-F5344CB8AC3E}">
        <p14:creationId xmlns:p14="http://schemas.microsoft.com/office/powerpoint/2010/main" val="379913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7731-2B32-7FE6-EC11-22CEF05761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8B89BA1-FD98-DC23-31A3-2A0C24D14988}"/>
              </a:ext>
            </a:extLst>
          </p:cNvPr>
          <p:cNvPicPr>
            <a:picLocks noChangeAspect="1"/>
          </p:cNvPicPr>
          <p:nvPr/>
        </p:nvPicPr>
        <p:blipFill>
          <a:blip r:embed="rId2"/>
          <a:stretch>
            <a:fillRect/>
          </a:stretch>
        </p:blipFill>
        <p:spPr>
          <a:xfrm>
            <a:off x="0" y="1656273"/>
            <a:ext cx="8279593" cy="3336722"/>
          </a:xfrm>
          <a:prstGeom prst="rect">
            <a:avLst/>
          </a:prstGeom>
        </p:spPr>
      </p:pic>
    </p:spTree>
    <p:extLst>
      <p:ext uri="{BB962C8B-B14F-4D97-AF65-F5344CB8AC3E}">
        <p14:creationId xmlns:p14="http://schemas.microsoft.com/office/powerpoint/2010/main" val="282123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65CDF-0F2C-CC56-9557-264F3CF2E3D4}"/>
            </a:ext>
          </a:extLst>
        </p:cNvPr>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27114BFD-83A1-539E-55FC-078EEC8305B2}"/>
              </a:ext>
            </a:extLst>
          </p:cNvPr>
          <p:cNvPicPr>
            <a:picLocks noChangeAspect="1"/>
          </p:cNvPicPr>
          <p:nvPr/>
        </p:nvPicPr>
        <p:blipFill>
          <a:blip r:embed="rId2"/>
          <a:stretch>
            <a:fillRect/>
          </a:stretch>
        </p:blipFill>
        <p:spPr>
          <a:xfrm>
            <a:off x="90488" y="1059645"/>
            <a:ext cx="8277225" cy="4738710"/>
          </a:xfrm>
          <a:prstGeom prst="rect">
            <a:avLst/>
          </a:prstGeom>
          <a:noFill/>
        </p:spPr>
      </p:pic>
    </p:spTree>
    <p:extLst>
      <p:ext uri="{BB962C8B-B14F-4D97-AF65-F5344CB8AC3E}">
        <p14:creationId xmlns:p14="http://schemas.microsoft.com/office/powerpoint/2010/main" val="340819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E6701-82F4-8DDD-0BC2-F67131D679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A332BA3-4DDB-F776-38F3-A9123BAABD2F}"/>
              </a:ext>
            </a:extLst>
          </p:cNvPr>
          <p:cNvPicPr>
            <a:picLocks noChangeAspect="1"/>
          </p:cNvPicPr>
          <p:nvPr/>
        </p:nvPicPr>
        <p:blipFill>
          <a:blip r:embed="rId2"/>
          <a:stretch>
            <a:fillRect/>
          </a:stretch>
        </p:blipFill>
        <p:spPr>
          <a:xfrm>
            <a:off x="90488" y="1825289"/>
            <a:ext cx="8277225" cy="3207423"/>
          </a:xfrm>
          <a:prstGeom prst="rect">
            <a:avLst/>
          </a:prstGeom>
          <a:noFill/>
        </p:spPr>
      </p:pic>
    </p:spTree>
    <p:extLst>
      <p:ext uri="{BB962C8B-B14F-4D97-AF65-F5344CB8AC3E}">
        <p14:creationId xmlns:p14="http://schemas.microsoft.com/office/powerpoint/2010/main" val="428797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3A201-96E6-69BF-1D9B-0966AFA671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E63F9B2-ECC5-DBA1-B586-7E036FFF479D}"/>
              </a:ext>
            </a:extLst>
          </p:cNvPr>
          <p:cNvPicPr>
            <a:picLocks noChangeAspect="1"/>
          </p:cNvPicPr>
          <p:nvPr/>
        </p:nvPicPr>
        <p:blipFill>
          <a:blip r:embed="rId2"/>
          <a:stretch>
            <a:fillRect/>
          </a:stretch>
        </p:blipFill>
        <p:spPr>
          <a:xfrm>
            <a:off x="90488" y="1670090"/>
            <a:ext cx="8277225" cy="3517820"/>
          </a:xfrm>
          <a:prstGeom prst="rect">
            <a:avLst/>
          </a:prstGeom>
          <a:noFill/>
        </p:spPr>
      </p:pic>
      <p:sp>
        <p:nvSpPr>
          <p:cNvPr id="2" name="TextBox 1">
            <a:extLst>
              <a:ext uri="{FF2B5EF4-FFF2-40B4-BE49-F238E27FC236}">
                <a16:creationId xmlns:a16="http://schemas.microsoft.com/office/drawing/2014/main" id="{AB5A6E26-1297-3F28-3E7B-B215087F704C}"/>
              </a:ext>
            </a:extLst>
          </p:cNvPr>
          <p:cNvSpPr txBox="1"/>
          <p:nvPr/>
        </p:nvSpPr>
        <p:spPr>
          <a:xfrm>
            <a:off x="2665562" y="5187910"/>
            <a:ext cx="5089585" cy="584775"/>
          </a:xfrm>
          <a:prstGeom prst="rect">
            <a:avLst/>
          </a:prstGeom>
          <a:noFill/>
        </p:spPr>
        <p:txBody>
          <a:bodyPr wrap="square" rtlCol="0">
            <a:spAutoFit/>
          </a:bodyPr>
          <a:lstStyle/>
          <a:p>
            <a:r>
              <a:rPr lang="en-US" sz="1600" dirty="0"/>
              <a:t>“Other” is typically that there is no public transit in their area or county.”</a:t>
            </a:r>
          </a:p>
        </p:txBody>
      </p:sp>
    </p:spTree>
    <p:extLst>
      <p:ext uri="{BB962C8B-B14F-4D97-AF65-F5344CB8AC3E}">
        <p14:creationId xmlns:p14="http://schemas.microsoft.com/office/powerpoint/2010/main" val="77363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9AA7-E5CD-59CA-65F4-0DDCD037C302}"/>
            </a:ext>
          </a:extLst>
        </p:cNvPr>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104AEF45-2311-A189-44B1-2914A8578885}"/>
              </a:ext>
            </a:extLst>
          </p:cNvPr>
          <p:cNvPicPr>
            <a:picLocks noChangeAspect="1"/>
          </p:cNvPicPr>
          <p:nvPr/>
        </p:nvPicPr>
        <p:blipFill>
          <a:blip r:embed="rId2"/>
          <a:stretch>
            <a:fillRect/>
          </a:stretch>
        </p:blipFill>
        <p:spPr>
          <a:xfrm>
            <a:off x="73235" y="263881"/>
            <a:ext cx="8277225" cy="3103959"/>
          </a:xfrm>
          <a:prstGeom prst="rect">
            <a:avLst/>
          </a:prstGeom>
          <a:noFill/>
        </p:spPr>
      </p:pic>
      <p:pic>
        <p:nvPicPr>
          <p:cNvPr id="7" name="Picture 6">
            <a:extLst>
              <a:ext uri="{FF2B5EF4-FFF2-40B4-BE49-F238E27FC236}">
                <a16:creationId xmlns:a16="http://schemas.microsoft.com/office/drawing/2014/main" id="{BE92AC80-EDE4-60F4-2DAE-EF9DCA08D942}"/>
              </a:ext>
            </a:extLst>
          </p:cNvPr>
          <p:cNvPicPr>
            <a:picLocks noChangeAspect="1"/>
          </p:cNvPicPr>
          <p:nvPr/>
        </p:nvPicPr>
        <p:blipFill>
          <a:blip r:embed="rId3"/>
          <a:stretch>
            <a:fillRect/>
          </a:stretch>
        </p:blipFill>
        <p:spPr>
          <a:xfrm>
            <a:off x="73235" y="3128503"/>
            <a:ext cx="8277225" cy="3103958"/>
          </a:xfrm>
          <a:prstGeom prst="rect">
            <a:avLst/>
          </a:prstGeom>
        </p:spPr>
      </p:pic>
    </p:spTree>
    <p:extLst>
      <p:ext uri="{BB962C8B-B14F-4D97-AF65-F5344CB8AC3E}">
        <p14:creationId xmlns:p14="http://schemas.microsoft.com/office/powerpoint/2010/main" val="206828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EEED-0078-4327-779B-589333B7F1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ACA238-9363-C123-BE62-2791FF7517DE}"/>
              </a:ext>
            </a:extLst>
          </p:cNvPr>
          <p:cNvPicPr>
            <a:picLocks noChangeAspect="1"/>
          </p:cNvPicPr>
          <p:nvPr/>
        </p:nvPicPr>
        <p:blipFill>
          <a:blip r:embed="rId2"/>
          <a:stretch>
            <a:fillRect/>
          </a:stretch>
        </p:blipFill>
        <p:spPr>
          <a:xfrm>
            <a:off x="90488" y="1514892"/>
            <a:ext cx="8277225" cy="3828216"/>
          </a:xfrm>
          <a:prstGeom prst="rect">
            <a:avLst/>
          </a:prstGeom>
          <a:noFill/>
        </p:spPr>
      </p:pic>
    </p:spTree>
    <p:extLst>
      <p:ext uri="{BB962C8B-B14F-4D97-AF65-F5344CB8AC3E}">
        <p14:creationId xmlns:p14="http://schemas.microsoft.com/office/powerpoint/2010/main" val="5444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different colored bars&#10;&#10;Description automatically generated">
            <a:extLst>
              <a:ext uri="{FF2B5EF4-FFF2-40B4-BE49-F238E27FC236}">
                <a16:creationId xmlns:a16="http://schemas.microsoft.com/office/drawing/2014/main" id="{080E7197-C004-7C3A-35CD-03BFEBEA0BF8}"/>
              </a:ext>
            </a:extLst>
          </p:cNvPr>
          <p:cNvPicPr>
            <a:picLocks noChangeAspect="1"/>
          </p:cNvPicPr>
          <p:nvPr/>
        </p:nvPicPr>
        <p:blipFill>
          <a:blip r:embed="rId2"/>
          <a:stretch>
            <a:fillRect/>
          </a:stretch>
        </p:blipFill>
        <p:spPr>
          <a:xfrm>
            <a:off x="90488" y="1514892"/>
            <a:ext cx="8277225" cy="3828216"/>
          </a:xfrm>
          <a:prstGeom prst="rect">
            <a:avLst/>
          </a:prstGeom>
          <a:noFill/>
        </p:spPr>
      </p:pic>
    </p:spTree>
    <p:extLst>
      <p:ext uri="{BB962C8B-B14F-4D97-AF65-F5344CB8AC3E}">
        <p14:creationId xmlns:p14="http://schemas.microsoft.com/office/powerpoint/2010/main" val="92274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87A4-D6F7-B94D-47B8-F574B5B559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6811FF-8982-7EEC-D95D-71C01BE01A67}"/>
              </a:ext>
            </a:extLst>
          </p:cNvPr>
          <p:cNvPicPr>
            <a:picLocks noChangeAspect="1"/>
          </p:cNvPicPr>
          <p:nvPr/>
        </p:nvPicPr>
        <p:blipFill>
          <a:blip r:embed="rId2"/>
          <a:stretch>
            <a:fillRect/>
          </a:stretch>
        </p:blipFill>
        <p:spPr>
          <a:xfrm>
            <a:off x="90488" y="180190"/>
            <a:ext cx="8277225" cy="6497620"/>
          </a:xfrm>
          <a:prstGeom prst="rect">
            <a:avLst/>
          </a:prstGeom>
          <a:noFill/>
        </p:spPr>
      </p:pic>
    </p:spTree>
    <p:extLst>
      <p:ext uri="{BB962C8B-B14F-4D97-AF65-F5344CB8AC3E}">
        <p14:creationId xmlns:p14="http://schemas.microsoft.com/office/powerpoint/2010/main" val="319906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D228-6EC2-4147-9BEF-9CB098922A3D}"/>
              </a:ext>
            </a:extLst>
          </p:cNvPr>
          <p:cNvSpPr>
            <a:spLocks noGrp="1"/>
          </p:cNvSpPr>
          <p:nvPr>
            <p:ph type="title"/>
          </p:nvPr>
        </p:nvSpPr>
        <p:spPr>
          <a:xfrm>
            <a:off x="462213" y="456481"/>
            <a:ext cx="7620000" cy="1143000"/>
          </a:xfrm>
        </p:spPr>
        <p:txBody>
          <a:bodyPr anchor="ctr">
            <a:noAutofit/>
          </a:bodyPr>
          <a:lstStyle/>
          <a:p>
            <a:r>
              <a:rPr lang="en-US" sz="3600" dirty="0"/>
              <a:t>This meeting is being held in person at  AAA9 offices, Cambridge, Ohio.</a:t>
            </a:r>
          </a:p>
        </p:txBody>
      </p:sp>
      <p:sp>
        <p:nvSpPr>
          <p:cNvPr id="4" name="TextBox 3">
            <a:extLst>
              <a:ext uri="{FF2B5EF4-FFF2-40B4-BE49-F238E27FC236}">
                <a16:creationId xmlns:a16="http://schemas.microsoft.com/office/drawing/2014/main" id="{87E47109-1B84-4B9D-AED8-C1498FEB6B73}"/>
              </a:ext>
            </a:extLst>
          </p:cNvPr>
          <p:cNvSpPr txBox="1"/>
          <p:nvPr/>
        </p:nvSpPr>
        <p:spPr>
          <a:xfrm>
            <a:off x="593888" y="1743958"/>
            <a:ext cx="2912883" cy="369332"/>
          </a:xfrm>
          <a:prstGeom prst="rect">
            <a:avLst/>
          </a:prstGeom>
          <a:noFill/>
        </p:spPr>
        <p:txBody>
          <a:bodyPr wrap="square" rtlCol="0">
            <a:spAutoFit/>
          </a:bodyPr>
          <a:lstStyle/>
          <a:p>
            <a:endParaRPr lang="en-US" dirty="0"/>
          </a:p>
        </p:txBody>
      </p:sp>
      <p:pic>
        <p:nvPicPr>
          <p:cNvPr id="5" name="Picture 4" descr="A picture containing text, clock&#10;&#10;Description automatically generated">
            <a:extLst>
              <a:ext uri="{FF2B5EF4-FFF2-40B4-BE49-F238E27FC236}">
                <a16:creationId xmlns:a16="http://schemas.microsoft.com/office/drawing/2014/main" id="{D4015E1B-995F-43E2-9943-0E77D32495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2961" y="4982616"/>
            <a:ext cx="4239252" cy="1678744"/>
          </a:xfrm>
          <a:prstGeom prst="rect">
            <a:avLst/>
          </a:prstGeom>
        </p:spPr>
      </p:pic>
      <p:sp>
        <p:nvSpPr>
          <p:cNvPr id="3" name="TextBox 2">
            <a:extLst>
              <a:ext uri="{FF2B5EF4-FFF2-40B4-BE49-F238E27FC236}">
                <a16:creationId xmlns:a16="http://schemas.microsoft.com/office/drawing/2014/main" id="{A50C36C3-0FC2-A42C-48F7-FA2D5BB6CF76}"/>
              </a:ext>
            </a:extLst>
          </p:cNvPr>
          <p:cNvSpPr txBox="1"/>
          <p:nvPr/>
        </p:nvSpPr>
        <p:spPr>
          <a:xfrm>
            <a:off x="101754" y="2036336"/>
            <a:ext cx="8340918" cy="3785652"/>
          </a:xfrm>
          <a:prstGeom prst="rect">
            <a:avLst/>
          </a:prstGeom>
          <a:noFill/>
        </p:spPr>
        <p:txBody>
          <a:bodyPr wrap="square" rtlCol="0">
            <a:spAutoFit/>
          </a:bodyPr>
          <a:lstStyle/>
          <a:p>
            <a:pPr indent="-342900">
              <a:spcBef>
                <a:spcPts val="0"/>
              </a:spcBef>
              <a:buFont typeface="Wingdings" panose="05000000000000000000" pitchFamily="2" charset="2"/>
              <a:buChar char="Ø"/>
            </a:pPr>
            <a:r>
              <a:rPr lang="en-US" sz="2400" dirty="0">
                <a:latin typeface="Franklin Gothic Book"/>
                <a:ea typeface="Calibri" panose="020F0502020204030204" pitchFamily="34" charset="0"/>
                <a:cs typeface="Times New Roman"/>
              </a:rPr>
              <a:t>The meeting may be recorded, and if so, is recorded only in order to prepare accurate minutes.</a:t>
            </a:r>
          </a:p>
          <a:p>
            <a:pPr>
              <a:spcBef>
                <a:spcPts val="0"/>
              </a:spcBef>
            </a:pPr>
            <a:endParaRPr lang="en-US" sz="2400" dirty="0">
              <a:latin typeface="Franklin Gothic Book"/>
              <a:ea typeface="Calibri" panose="020F0502020204030204" pitchFamily="34" charset="0"/>
              <a:cs typeface="Times New Roman"/>
            </a:endParaRPr>
          </a:p>
          <a:p>
            <a:pPr indent="-342900">
              <a:spcBef>
                <a:spcPts val="0"/>
              </a:spcBef>
              <a:buFont typeface="Wingdings" panose="05000000000000000000" pitchFamily="2" charset="2"/>
              <a:buChar char="Ø"/>
            </a:pPr>
            <a:r>
              <a:rPr lang="en-US" sz="2400" dirty="0">
                <a:latin typeface="Franklin Gothic Book"/>
                <a:ea typeface="Calibri" panose="020F0502020204030204" pitchFamily="34" charset="0"/>
                <a:cs typeface="Times New Roman"/>
              </a:rPr>
              <a:t>Presentation slides and minutes will be available on the OMEGA website within one week.</a:t>
            </a:r>
          </a:p>
          <a:p>
            <a:pPr indent="-342900">
              <a:spcBef>
                <a:spcPts val="0"/>
              </a:spcBef>
              <a:buFont typeface="Wingdings" panose="05000000000000000000" pitchFamily="2" charset="2"/>
              <a:buChar char="Ø"/>
            </a:pPr>
            <a:endParaRPr lang="en-US" sz="2400" dirty="0">
              <a:latin typeface="Franklin Gothic Book"/>
              <a:ea typeface="Calibri" panose="020F0502020204030204" pitchFamily="34" charset="0"/>
              <a:cs typeface="Times New Roman"/>
            </a:endParaRPr>
          </a:p>
          <a:p>
            <a:pPr indent="-342900">
              <a:spcBef>
                <a:spcPts val="0"/>
              </a:spcBef>
              <a:buFont typeface="Wingdings" panose="05000000000000000000" pitchFamily="2" charset="2"/>
              <a:buChar char="Ø"/>
            </a:pPr>
            <a:r>
              <a:rPr lang="en-US" sz="2400" dirty="0">
                <a:latin typeface="Franklin Gothic Book"/>
                <a:ea typeface="Calibri" panose="020F0502020204030204" pitchFamily="34" charset="0"/>
                <a:cs typeface="Times New Roman"/>
              </a:rPr>
              <a:t>This meeting is serving duly as the February RCC and Steering Committee Meeting.</a:t>
            </a:r>
          </a:p>
          <a:p>
            <a:pPr>
              <a:spcBef>
                <a:spcPts val="0"/>
              </a:spcBef>
            </a:pPr>
            <a:endParaRPr lang="en-US" sz="2400" dirty="0">
              <a:latin typeface="Franklin Gothic Book"/>
              <a:ea typeface="Calibri" panose="020F0502020204030204" pitchFamily="34" charset="0"/>
              <a:cs typeface="Times New Roman"/>
            </a:endParaRPr>
          </a:p>
          <a:p>
            <a:pPr indent="-342900">
              <a:spcBef>
                <a:spcPts val="0"/>
              </a:spcBef>
              <a:buFont typeface="Wingdings" panose="05000000000000000000" pitchFamily="2" charset="2"/>
              <a:buChar char="Ø"/>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99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3F574-A27C-12D5-7F06-BBD479E4AF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32D9DC-4A16-E7A2-1229-7D0FF0E466BF}"/>
              </a:ext>
            </a:extLst>
          </p:cNvPr>
          <p:cNvPicPr>
            <a:picLocks noChangeAspect="1"/>
          </p:cNvPicPr>
          <p:nvPr/>
        </p:nvPicPr>
        <p:blipFill>
          <a:blip r:embed="rId2"/>
          <a:stretch>
            <a:fillRect/>
          </a:stretch>
        </p:blipFill>
        <p:spPr>
          <a:xfrm>
            <a:off x="90488" y="1701130"/>
            <a:ext cx="8277225" cy="3455740"/>
          </a:xfrm>
          <a:prstGeom prst="rect">
            <a:avLst/>
          </a:prstGeom>
          <a:noFill/>
        </p:spPr>
      </p:pic>
    </p:spTree>
    <p:extLst>
      <p:ext uri="{BB962C8B-B14F-4D97-AF65-F5344CB8AC3E}">
        <p14:creationId xmlns:p14="http://schemas.microsoft.com/office/powerpoint/2010/main" val="17220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9F78-9359-5D67-29C8-B4CE220AFA12}"/>
            </a:ext>
          </a:extLst>
        </p:cNvPr>
        <p:cNvGrpSpPr/>
        <p:nvPr/>
      </p:nvGrpSpPr>
      <p:grpSpPr>
        <a:xfrm>
          <a:off x="0" y="0"/>
          <a:ext cx="0" cy="0"/>
          <a:chOff x="0" y="0"/>
          <a:chExt cx="0" cy="0"/>
        </a:xfrm>
      </p:grpSpPr>
      <p:pic>
        <p:nvPicPr>
          <p:cNvPr id="4" name="Picture 3" descr="A graph of a number of different colored bars&#10;&#10;Description automatically generated with medium confidence">
            <a:extLst>
              <a:ext uri="{FF2B5EF4-FFF2-40B4-BE49-F238E27FC236}">
                <a16:creationId xmlns:a16="http://schemas.microsoft.com/office/drawing/2014/main" id="{59B948B8-035B-29DC-2D05-717262A69714}"/>
              </a:ext>
            </a:extLst>
          </p:cNvPr>
          <p:cNvPicPr>
            <a:picLocks noChangeAspect="1"/>
          </p:cNvPicPr>
          <p:nvPr/>
        </p:nvPicPr>
        <p:blipFill>
          <a:blip r:embed="rId2"/>
          <a:stretch>
            <a:fillRect/>
          </a:stretch>
        </p:blipFill>
        <p:spPr>
          <a:xfrm>
            <a:off x="90488" y="1618357"/>
            <a:ext cx="8277225" cy="3621287"/>
          </a:xfrm>
          <a:prstGeom prst="rect">
            <a:avLst/>
          </a:prstGeom>
          <a:noFill/>
        </p:spPr>
      </p:pic>
    </p:spTree>
    <p:extLst>
      <p:ext uri="{BB962C8B-B14F-4D97-AF65-F5344CB8AC3E}">
        <p14:creationId xmlns:p14="http://schemas.microsoft.com/office/powerpoint/2010/main" val="375378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9DD00-925F-CFAF-5248-2CE63DC629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DE2B77-6E71-260E-5C39-752BC5D1CF5E}"/>
              </a:ext>
            </a:extLst>
          </p:cNvPr>
          <p:cNvPicPr>
            <a:picLocks noChangeAspect="1"/>
          </p:cNvPicPr>
          <p:nvPr/>
        </p:nvPicPr>
        <p:blipFill>
          <a:blip r:embed="rId2"/>
          <a:stretch>
            <a:fillRect/>
          </a:stretch>
        </p:blipFill>
        <p:spPr>
          <a:xfrm>
            <a:off x="206176" y="119110"/>
            <a:ext cx="6194625" cy="2272263"/>
          </a:xfrm>
          <a:prstGeom prst="rect">
            <a:avLst/>
          </a:prstGeom>
        </p:spPr>
      </p:pic>
      <p:pic>
        <p:nvPicPr>
          <p:cNvPr id="7" name="Picture 6">
            <a:extLst>
              <a:ext uri="{FF2B5EF4-FFF2-40B4-BE49-F238E27FC236}">
                <a16:creationId xmlns:a16="http://schemas.microsoft.com/office/drawing/2014/main" id="{ADC0D743-EF03-3C63-633C-FE62DFC224E3}"/>
              </a:ext>
            </a:extLst>
          </p:cNvPr>
          <p:cNvPicPr>
            <a:picLocks noChangeAspect="1"/>
          </p:cNvPicPr>
          <p:nvPr/>
        </p:nvPicPr>
        <p:blipFill>
          <a:blip r:embed="rId3"/>
          <a:stretch>
            <a:fillRect/>
          </a:stretch>
        </p:blipFill>
        <p:spPr>
          <a:xfrm>
            <a:off x="1187345" y="2415396"/>
            <a:ext cx="6194625" cy="2121570"/>
          </a:xfrm>
          <a:prstGeom prst="rect">
            <a:avLst/>
          </a:prstGeom>
        </p:spPr>
      </p:pic>
      <p:pic>
        <p:nvPicPr>
          <p:cNvPr id="10" name="Picture 9">
            <a:extLst>
              <a:ext uri="{FF2B5EF4-FFF2-40B4-BE49-F238E27FC236}">
                <a16:creationId xmlns:a16="http://schemas.microsoft.com/office/drawing/2014/main" id="{819340F5-25A2-F85E-6257-F7357F7B53B8}"/>
              </a:ext>
            </a:extLst>
          </p:cNvPr>
          <p:cNvPicPr>
            <a:picLocks noChangeAspect="1"/>
          </p:cNvPicPr>
          <p:nvPr/>
        </p:nvPicPr>
        <p:blipFill>
          <a:blip r:embed="rId4"/>
          <a:stretch>
            <a:fillRect/>
          </a:stretch>
        </p:blipFill>
        <p:spPr>
          <a:xfrm>
            <a:off x="1187345" y="4496582"/>
            <a:ext cx="6257251" cy="2171635"/>
          </a:xfrm>
          <a:prstGeom prst="rect">
            <a:avLst/>
          </a:prstGeom>
        </p:spPr>
      </p:pic>
    </p:spTree>
    <p:extLst>
      <p:ext uri="{BB962C8B-B14F-4D97-AF65-F5344CB8AC3E}">
        <p14:creationId xmlns:p14="http://schemas.microsoft.com/office/powerpoint/2010/main" val="305772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294E3-A087-8080-04EE-88FFC7550056}"/>
            </a:ext>
          </a:extLst>
        </p:cNvPr>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B5EA628F-8E6E-B551-2E3E-D72BBB78A41F}"/>
              </a:ext>
            </a:extLst>
          </p:cNvPr>
          <p:cNvPicPr>
            <a:picLocks noChangeAspect="1"/>
          </p:cNvPicPr>
          <p:nvPr/>
        </p:nvPicPr>
        <p:blipFill>
          <a:blip r:embed="rId2"/>
          <a:stretch>
            <a:fillRect/>
          </a:stretch>
        </p:blipFill>
        <p:spPr>
          <a:xfrm>
            <a:off x="90488" y="76724"/>
            <a:ext cx="8277225" cy="6704552"/>
          </a:xfrm>
          <a:prstGeom prst="rect">
            <a:avLst/>
          </a:prstGeom>
          <a:noFill/>
        </p:spPr>
      </p:pic>
      <p:sp>
        <p:nvSpPr>
          <p:cNvPr id="2" name="TextBox 1">
            <a:extLst>
              <a:ext uri="{FF2B5EF4-FFF2-40B4-BE49-F238E27FC236}">
                <a16:creationId xmlns:a16="http://schemas.microsoft.com/office/drawing/2014/main" id="{53CCF2BC-558F-D0DF-DFDB-2AC05BBCA64E}"/>
              </a:ext>
            </a:extLst>
          </p:cNvPr>
          <p:cNvSpPr txBox="1"/>
          <p:nvPr/>
        </p:nvSpPr>
        <p:spPr>
          <a:xfrm>
            <a:off x="6702725" y="6488668"/>
            <a:ext cx="1664988" cy="369332"/>
          </a:xfrm>
          <a:prstGeom prst="rect">
            <a:avLst/>
          </a:prstGeom>
          <a:noFill/>
        </p:spPr>
        <p:txBody>
          <a:bodyPr wrap="square" rtlCol="0">
            <a:spAutoFit/>
          </a:bodyPr>
          <a:lstStyle/>
          <a:p>
            <a:r>
              <a:rPr lang="en-US" dirty="0"/>
              <a:t>End of survey</a:t>
            </a:r>
          </a:p>
        </p:txBody>
      </p:sp>
    </p:spTree>
    <p:extLst>
      <p:ext uri="{BB962C8B-B14F-4D97-AF65-F5344CB8AC3E}">
        <p14:creationId xmlns:p14="http://schemas.microsoft.com/office/powerpoint/2010/main" val="247510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392E-22F2-9722-2D35-B59021828292}"/>
              </a:ext>
            </a:extLst>
          </p:cNvPr>
          <p:cNvSpPr>
            <a:spLocks noGrp="1"/>
          </p:cNvSpPr>
          <p:nvPr>
            <p:ph type="title"/>
          </p:nvPr>
        </p:nvSpPr>
        <p:spPr>
          <a:xfrm>
            <a:off x="692516" y="891858"/>
            <a:ext cx="7620000" cy="1143000"/>
          </a:xfrm>
        </p:spPr>
        <p:txBody>
          <a:bodyPr anchor="ctr">
            <a:normAutofit/>
          </a:bodyPr>
          <a:lstStyle/>
          <a:p>
            <a:r>
              <a:rPr lang="en-US" dirty="0"/>
              <a:t>Regional Trip Generators</a:t>
            </a:r>
          </a:p>
        </p:txBody>
      </p:sp>
      <p:pic>
        <p:nvPicPr>
          <p:cNvPr id="5" name="Picture 4" descr="A cartoon of two men in a car&#10;&#10;Description automatically generated">
            <a:extLst>
              <a:ext uri="{FF2B5EF4-FFF2-40B4-BE49-F238E27FC236}">
                <a16:creationId xmlns:a16="http://schemas.microsoft.com/office/drawing/2014/main" id="{115D024D-7BD8-90B5-8C9F-520066A7B1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3032" y="2640520"/>
            <a:ext cx="3879484" cy="2861120"/>
          </a:xfrm>
          <a:prstGeom prst="rect">
            <a:avLst/>
          </a:prstGeom>
          <a:noFill/>
        </p:spPr>
      </p:pic>
      <p:sp>
        <p:nvSpPr>
          <p:cNvPr id="6" name="TextBox 5">
            <a:extLst>
              <a:ext uri="{FF2B5EF4-FFF2-40B4-BE49-F238E27FC236}">
                <a16:creationId xmlns:a16="http://schemas.microsoft.com/office/drawing/2014/main" id="{FC6C9047-38A1-D3E7-5666-1B284C03C027}"/>
              </a:ext>
            </a:extLst>
          </p:cNvPr>
          <p:cNvSpPr txBox="1"/>
          <p:nvPr/>
        </p:nvSpPr>
        <p:spPr>
          <a:xfrm>
            <a:off x="5372100" y="3009900"/>
            <a:ext cx="2940416" cy="707886"/>
          </a:xfrm>
          <a:prstGeom prst="rect">
            <a:avLst/>
          </a:prstGeom>
          <a:noFill/>
        </p:spPr>
        <p:txBody>
          <a:bodyPr wrap="square" rtlCol="0">
            <a:spAutoFit/>
          </a:bodyPr>
          <a:lstStyle/>
          <a:p>
            <a:r>
              <a:rPr lang="en-US" sz="2000" dirty="0"/>
              <a:t>But, trust me, it wasn’t to the beach…..</a:t>
            </a:r>
          </a:p>
        </p:txBody>
      </p:sp>
      <p:pic>
        <p:nvPicPr>
          <p:cNvPr id="8" name="Graphic 7">
            <a:extLst>
              <a:ext uri="{FF2B5EF4-FFF2-40B4-BE49-F238E27FC236}">
                <a16:creationId xmlns:a16="http://schemas.microsoft.com/office/drawing/2014/main" id="{D66B035D-77E2-2C60-34A8-56C5A4F05A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486687" y="3363843"/>
            <a:ext cx="1604887" cy="1808278"/>
          </a:xfrm>
          <a:prstGeom prst="rect">
            <a:avLst/>
          </a:prstGeom>
        </p:spPr>
      </p:pic>
    </p:spTree>
    <p:extLst>
      <p:ext uri="{BB962C8B-B14F-4D97-AF65-F5344CB8AC3E}">
        <p14:creationId xmlns:p14="http://schemas.microsoft.com/office/powerpoint/2010/main" val="2394055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B55CA-6614-4697-B5B7-114FEA5652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96B95C-A3E6-7D87-28BF-EABDBE629B4C}"/>
              </a:ext>
            </a:extLst>
          </p:cNvPr>
          <p:cNvSpPr txBox="1"/>
          <p:nvPr/>
        </p:nvSpPr>
        <p:spPr>
          <a:xfrm>
            <a:off x="457200" y="274638"/>
            <a:ext cx="7620000" cy="1143000"/>
          </a:xfrm>
          <a:prstGeom prst="rect">
            <a:avLst/>
          </a:prstGeom>
        </p:spPr>
        <p:txBody>
          <a:bodyPr vert="horz" lIns="91440" tIns="45720" rIns="91440" bIns="45720" rtlCol="0" anchor="ctr">
            <a:normAutofit/>
          </a:bodyPr>
          <a:lstStyle/>
          <a:p>
            <a:pPr defTabSz="914378">
              <a:spcBef>
                <a:spcPct val="0"/>
              </a:spcBef>
              <a:spcAft>
                <a:spcPts val="600"/>
              </a:spcAft>
            </a:pPr>
            <a:r>
              <a:rPr lang="en-US" sz="4600" kern="1200" cap="none" spc="-100" baseline="0">
                <a:ln>
                  <a:noFill/>
                </a:ln>
                <a:solidFill>
                  <a:schemeClr val="tx2"/>
                </a:solidFill>
                <a:effectLst/>
                <a:latin typeface="+mj-lt"/>
                <a:ea typeface="+mj-ea"/>
                <a:cs typeface="+mj-cs"/>
              </a:rPr>
              <a:t>Top Five Trip Generators</a:t>
            </a:r>
          </a:p>
        </p:txBody>
      </p:sp>
      <p:pic>
        <p:nvPicPr>
          <p:cNvPr id="6" name="Picture 5" descr="A map of the state of wisconsin&#10;&#10;Description automatically generated">
            <a:extLst>
              <a:ext uri="{FF2B5EF4-FFF2-40B4-BE49-F238E27FC236}">
                <a16:creationId xmlns:a16="http://schemas.microsoft.com/office/drawing/2014/main" id="{D9F45FB3-D44D-5FF3-8765-CB534CCBEAA7}"/>
              </a:ext>
            </a:extLst>
          </p:cNvPr>
          <p:cNvPicPr>
            <a:picLocks noChangeAspect="1"/>
          </p:cNvPicPr>
          <p:nvPr/>
        </p:nvPicPr>
        <p:blipFill>
          <a:blip r:embed="rId2"/>
          <a:stretch>
            <a:fillRect/>
          </a:stretch>
        </p:blipFill>
        <p:spPr>
          <a:xfrm>
            <a:off x="457200" y="1752600"/>
            <a:ext cx="7620000" cy="4495800"/>
          </a:xfrm>
          <a:prstGeom prst="rect">
            <a:avLst/>
          </a:prstGeom>
          <a:noFill/>
        </p:spPr>
      </p:pic>
    </p:spTree>
    <p:extLst>
      <p:ext uri="{BB962C8B-B14F-4D97-AF65-F5344CB8AC3E}">
        <p14:creationId xmlns:p14="http://schemas.microsoft.com/office/powerpoint/2010/main" val="138816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state with many states&#10;&#10;Description automatically generated">
            <a:extLst>
              <a:ext uri="{FF2B5EF4-FFF2-40B4-BE49-F238E27FC236}">
                <a16:creationId xmlns:a16="http://schemas.microsoft.com/office/drawing/2014/main" id="{7C9F072D-D809-F349-4A15-C8EB2AB8A8AA}"/>
              </a:ext>
            </a:extLst>
          </p:cNvPr>
          <p:cNvPicPr>
            <a:picLocks noChangeAspect="1"/>
          </p:cNvPicPr>
          <p:nvPr/>
        </p:nvPicPr>
        <p:blipFill>
          <a:blip r:embed="rId2"/>
          <a:stretch>
            <a:fillRect/>
          </a:stretch>
        </p:blipFill>
        <p:spPr>
          <a:xfrm>
            <a:off x="1918593" y="68263"/>
            <a:ext cx="4621015" cy="6721475"/>
          </a:xfrm>
          <a:prstGeom prst="rect">
            <a:avLst/>
          </a:prstGeom>
          <a:noFill/>
        </p:spPr>
      </p:pic>
    </p:spTree>
    <p:extLst>
      <p:ext uri="{BB962C8B-B14F-4D97-AF65-F5344CB8AC3E}">
        <p14:creationId xmlns:p14="http://schemas.microsoft.com/office/powerpoint/2010/main" val="79955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439F-3423-D5B8-6143-54C729D028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36FC44-2261-1778-09E1-4CF86F0F8A71}"/>
              </a:ext>
            </a:extLst>
          </p:cNvPr>
          <p:cNvSpPr txBox="1"/>
          <p:nvPr/>
        </p:nvSpPr>
        <p:spPr>
          <a:xfrm>
            <a:off x="250164" y="0"/>
            <a:ext cx="8177843" cy="5262979"/>
          </a:xfrm>
          <a:prstGeom prst="rect">
            <a:avLst/>
          </a:prstGeom>
          <a:noFill/>
        </p:spPr>
        <p:txBody>
          <a:bodyPr wrap="square" rtlCol="0">
            <a:spAutoFit/>
          </a:bodyPr>
          <a:lstStyle/>
          <a:p>
            <a:r>
              <a:rPr lang="en-US" sz="1600" b="1" dirty="0">
                <a:solidFill>
                  <a:schemeClr val="tx2"/>
                </a:solidFill>
              </a:rPr>
              <a:t>Trip Generators by County</a:t>
            </a:r>
            <a:r>
              <a:rPr lang="en-US" sz="1600" dirty="0"/>
              <a:t>:</a:t>
            </a:r>
          </a:p>
          <a:p>
            <a:endParaRPr lang="en-US" sz="1600" dirty="0"/>
          </a:p>
          <a:p>
            <a:r>
              <a:rPr lang="en-US" sz="1600" dirty="0"/>
              <a:t>Belmont: Wheeling Hospital, Dialysis, St. Clairsville Health, Trinity Health, Kroger</a:t>
            </a:r>
          </a:p>
          <a:p>
            <a:endParaRPr lang="en-US" sz="1600" dirty="0"/>
          </a:p>
          <a:p>
            <a:r>
              <a:rPr lang="en-US" sz="1600" dirty="0"/>
              <a:t>Carroll: St. John’s Villa, Aultman Hospital, Discount Drug Mart, Carroll Hills Industries</a:t>
            </a:r>
          </a:p>
          <a:p>
            <a:endParaRPr lang="en-US" sz="1600" dirty="0"/>
          </a:p>
          <a:p>
            <a:r>
              <a:rPr lang="en-US" sz="1600" dirty="0"/>
              <a:t>Coshocton: Kidney Care, Zanesville Treatment, MVHC, Coshocton Opportunity  School,  	    	  Genesis Zanesville (several locations)</a:t>
            </a:r>
          </a:p>
          <a:p>
            <a:endParaRPr lang="en-US" sz="1600" dirty="0"/>
          </a:p>
          <a:p>
            <a:r>
              <a:rPr lang="en-US" sz="1600" dirty="0"/>
              <a:t>Guernsey: SC – in county - Senior Center, Dialysis, Walmart, Hospital/Ohio Health</a:t>
            </a:r>
          </a:p>
          <a:p>
            <a:r>
              <a:rPr lang="en-US" sz="1600" dirty="0"/>
              <a:t>	  SC – out of county – Genesis Hospital ( X4, 3 in Zanesville), MVHC</a:t>
            </a:r>
          </a:p>
          <a:p>
            <a:r>
              <a:rPr lang="en-US" sz="1600" dirty="0"/>
              <a:t>	  SEAT – Pinnacle Treatment (Methadone), MVHC, Walmart, Kidney Care</a:t>
            </a:r>
          </a:p>
          <a:p>
            <a:endParaRPr lang="en-US" sz="1600" dirty="0"/>
          </a:p>
          <a:p>
            <a:r>
              <a:rPr lang="en-US" sz="1600" dirty="0"/>
              <a:t>Harrison: 4 Dialysis Clinics, Wheeling Hospital (ALL out of county)</a:t>
            </a:r>
          </a:p>
          <a:p>
            <a:endParaRPr lang="en-US" sz="1600" dirty="0"/>
          </a:p>
          <a:p>
            <a:r>
              <a:rPr lang="en-US" sz="1600" dirty="0"/>
              <a:t>Muskingum: Genesis, Pinnacle Treatment, MVHC, Walmart, Dialysis</a:t>
            </a:r>
          </a:p>
          <a:p>
            <a:endParaRPr lang="en-US" sz="1600" dirty="0"/>
          </a:p>
          <a:p>
            <a:r>
              <a:rPr lang="en-US" sz="1600" dirty="0"/>
              <a:t>Tuscarawas: Access </a:t>
            </a:r>
            <a:r>
              <a:rPr lang="en-US" sz="1600" dirty="0" err="1"/>
              <a:t>Tusc</a:t>
            </a:r>
            <a:r>
              <a:rPr lang="en-US" sz="1600" dirty="0"/>
              <a:t> – Dialysis, Union Hospital, Aultman Hospital, </a:t>
            </a:r>
            <a:r>
              <a:rPr lang="en-US" sz="1600" dirty="0" err="1"/>
              <a:t>Harcatus</a:t>
            </a:r>
            <a:r>
              <a:rPr lang="en-US" sz="1600" dirty="0"/>
              <a:t> Youth                  	                              Employment Services, </a:t>
            </a:r>
            <a:r>
              <a:rPr lang="en-US" sz="1600" dirty="0" err="1"/>
              <a:t>Buehlers</a:t>
            </a:r>
            <a:endParaRPr lang="en-US" sz="1600" dirty="0"/>
          </a:p>
          <a:p>
            <a:r>
              <a:rPr lang="en-US" sz="1600" dirty="0"/>
              <a:t>	     SEA – Union Hospital, Aultman Hospital, Cleveland Clinic, Mercy Hospital</a:t>
            </a:r>
          </a:p>
          <a:p>
            <a:r>
              <a:rPr lang="en-US" sz="1600" dirty="0"/>
              <a:t>	     </a:t>
            </a:r>
            <a:r>
              <a:rPr lang="en-US" sz="1600" dirty="0" err="1"/>
              <a:t>Tusc</a:t>
            </a:r>
            <a:r>
              <a:rPr lang="en-US" sz="1600" dirty="0"/>
              <a:t> SC – Union Hospital, Walmart, Heritage Square (Doctors offices) </a:t>
            </a:r>
          </a:p>
        </p:txBody>
      </p:sp>
      <p:pic>
        <p:nvPicPr>
          <p:cNvPr id="4" name="Graphic 3">
            <a:extLst>
              <a:ext uri="{FF2B5EF4-FFF2-40B4-BE49-F238E27FC236}">
                <a16:creationId xmlns:a16="http://schemas.microsoft.com/office/drawing/2014/main" id="{C960E2C2-218A-725F-8572-085EEB2DF5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19175" y="5660398"/>
            <a:ext cx="577972" cy="947740"/>
          </a:xfrm>
          <a:prstGeom prst="rect">
            <a:avLst/>
          </a:prstGeom>
        </p:spPr>
      </p:pic>
      <p:sp>
        <p:nvSpPr>
          <p:cNvPr id="5" name="TextBox 4">
            <a:extLst>
              <a:ext uri="{FF2B5EF4-FFF2-40B4-BE49-F238E27FC236}">
                <a16:creationId xmlns:a16="http://schemas.microsoft.com/office/drawing/2014/main" id="{805E29C2-790B-9D83-A9E8-9ACA85570FC7}"/>
              </a:ext>
            </a:extLst>
          </p:cNvPr>
          <p:cNvSpPr txBox="1"/>
          <p:nvPr/>
        </p:nvSpPr>
        <p:spPr>
          <a:xfrm>
            <a:off x="966159" y="5684808"/>
            <a:ext cx="6961517" cy="923330"/>
          </a:xfrm>
          <a:prstGeom prst="rect">
            <a:avLst/>
          </a:prstGeom>
          <a:noFill/>
        </p:spPr>
        <p:txBody>
          <a:bodyPr wrap="square" rtlCol="0">
            <a:spAutoFit/>
          </a:bodyPr>
          <a:lstStyle/>
          <a:p>
            <a:r>
              <a:rPr lang="en-US" dirty="0"/>
              <a:t>Is this a regional PROBLEM? (weakness or threat or opportunity) Is there a </a:t>
            </a:r>
            <a:r>
              <a:rPr lang="en-US" b="1" dirty="0"/>
              <a:t>lack of capacity </a:t>
            </a:r>
            <a:r>
              <a:rPr lang="en-US" dirty="0"/>
              <a:t>for any other type of trip including workforce because of extreme high number of medical trips which take priority? </a:t>
            </a:r>
          </a:p>
        </p:txBody>
      </p:sp>
    </p:spTree>
    <p:extLst>
      <p:ext uri="{BB962C8B-B14F-4D97-AF65-F5344CB8AC3E}">
        <p14:creationId xmlns:p14="http://schemas.microsoft.com/office/powerpoint/2010/main" val="121010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1066-01FA-110B-CC9D-206BF1D810C6}"/>
            </a:ext>
          </a:extLst>
        </p:cNvPr>
        <p:cNvGrpSpPr/>
        <p:nvPr/>
      </p:nvGrpSpPr>
      <p:grpSpPr>
        <a:xfrm>
          <a:off x="0" y="0"/>
          <a:ext cx="0" cy="0"/>
          <a:chOff x="0" y="0"/>
          <a:chExt cx="0" cy="0"/>
        </a:xfrm>
      </p:grpSpPr>
      <p:pic>
        <p:nvPicPr>
          <p:cNvPr id="3" name="Picture 2" descr="A diagram of a purpose&#10;&#10;Description automatically generated">
            <a:extLst>
              <a:ext uri="{FF2B5EF4-FFF2-40B4-BE49-F238E27FC236}">
                <a16:creationId xmlns:a16="http://schemas.microsoft.com/office/drawing/2014/main" id="{9CC5E01E-5ECC-A105-86FF-9E280B5014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1" y="2006284"/>
            <a:ext cx="4744528" cy="4410190"/>
          </a:xfrm>
          <a:prstGeom prst="rect">
            <a:avLst/>
          </a:prstGeom>
        </p:spPr>
      </p:pic>
      <p:sp>
        <p:nvSpPr>
          <p:cNvPr id="5" name="TextBox 4">
            <a:extLst>
              <a:ext uri="{FF2B5EF4-FFF2-40B4-BE49-F238E27FC236}">
                <a16:creationId xmlns:a16="http://schemas.microsoft.com/office/drawing/2014/main" id="{73EB4B5B-D6D6-C397-381B-9C5E5DBECC7F}"/>
              </a:ext>
            </a:extLst>
          </p:cNvPr>
          <p:cNvSpPr txBox="1"/>
          <p:nvPr/>
        </p:nvSpPr>
        <p:spPr>
          <a:xfrm>
            <a:off x="914400" y="441526"/>
            <a:ext cx="6935638" cy="1200329"/>
          </a:xfrm>
          <a:prstGeom prst="rect">
            <a:avLst/>
          </a:prstGeom>
          <a:noFill/>
        </p:spPr>
        <p:txBody>
          <a:bodyPr wrap="square" rtlCol="0">
            <a:spAutoFit/>
          </a:bodyPr>
          <a:lstStyle/>
          <a:p>
            <a:r>
              <a:rPr lang="en-US" sz="3600" b="1" dirty="0">
                <a:solidFill>
                  <a:schemeClr val="tx2"/>
                </a:solidFill>
              </a:rPr>
              <a:t>Regional Performance Measures – CY 2023 and Year-to-Year</a:t>
            </a:r>
          </a:p>
        </p:txBody>
      </p:sp>
    </p:spTree>
    <p:extLst>
      <p:ext uri="{BB962C8B-B14F-4D97-AF65-F5344CB8AC3E}">
        <p14:creationId xmlns:p14="http://schemas.microsoft.com/office/powerpoint/2010/main" val="277575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89CA-0992-C20F-0656-00495D1B4F02}"/>
              </a:ext>
            </a:extLst>
          </p:cNvPr>
          <p:cNvSpPr>
            <a:spLocks noGrp="1"/>
          </p:cNvSpPr>
          <p:nvPr>
            <p:ph type="title"/>
          </p:nvPr>
        </p:nvSpPr>
        <p:spPr>
          <a:xfrm>
            <a:off x="388189" y="517585"/>
            <a:ext cx="7620000" cy="45719"/>
          </a:xfrm>
        </p:spPr>
        <p:txBody>
          <a:bodyPr/>
          <a:lstStyle/>
          <a:p>
            <a:r>
              <a:rPr lang="en-US" sz="3200" dirty="0"/>
              <a:t>CY 2023 Regional Performance Measures</a:t>
            </a:r>
            <a:br>
              <a:rPr lang="en-US" sz="3200" dirty="0"/>
            </a:br>
            <a:endParaRPr lang="en-US" sz="3200" dirty="0"/>
          </a:p>
        </p:txBody>
      </p:sp>
      <p:sp>
        <p:nvSpPr>
          <p:cNvPr id="10" name="TextBox 9">
            <a:extLst>
              <a:ext uri="{FF2B5EF4-FFF2-40B4-BE49-F238E27FC236}">
                <a16:creationId xmlns:a16="http://schemas.microsoft.com/office/drawing/2014/main" id="{B98EB642-C1B9-374B-E479-7612E9C857E2}"/>
              </a:ext>
            </a:extLst>
          </p:cNvPr>
          <p:cNvSpPr txBox="1"/>
          <p:nvPr/>
        </p:nvSpPr>
        <p:spPr>
          <a:xfrm>
            <a:off x="69013" y="5240960"/>
            <a:ext cx="7841410" cy="1477328"/>
          </a:xfrm>
          <a:prstGeom prst="rect">
            <a:avLst/>
          </a:prstGeom>
          <a:noFill/>
        </p:spPr>
        <p:txBody>
          <a:bodyPr wrap="square" rtlCol="0">
            <a:spAutoFit/>
          </a:bodyPr>
          <a:lstStyle/>
          <a:p>
            <a:r>
              <a:rPr lang="en-US" dirty="0"/>
              <a:t>HIGH no show numbers and Medicaid is nearly 50% of all no shows regionally. Also, higher trip denials, especially SEAT and CCCTA (capacity issue?)</a:t>
            </a:r>
          </a:p>
          <a:p>
            <a:endParaRPr lang="en-US" dirty="0"/>
          </a:p>
          <a:p>
            <a:r>
              <a:rPr lang="en-US" dirty="0"/>
              <a:t>About 93% on time rate, regionally. Harrison rate was very low, but they are consistently EARLY, not late. Still, it threw off the regional average.</a:t>
            </a:r>
          </a:p>
        </p:txBody>
      </p:sp>
      <p:pic>
        <p:nvPicPr>
          <p:cNvPr id="5" name="Picture 4">
            <a:extLst>
              <a:ext uri="{FF2B5EF4-FFF2-40B4-BE49-F238E27FC236}">
                <a16:creationId xmlns:a16="http://schemas.microsoft.com/office/drawing/2014/main" id="{DD94CAE5-E8F0-9BF7-6708-5F3AE1589E0E}"/>
              </a:ext>
            </a:extLst>
          </p:cNvPr>
          <p:cNvPicPr>
            <a:picLocks noChangeAspect="1"/>
          </p:cNvPicPr>
          <p:nvPr/>
        </p:nvPicPr>
        <p:blipFill>
          <a:blip r:embed="rId2"/>
          <a:stretch>
            <a:fillRect/>
          </a:stretch>
        </p:blipFill>
        <p:spPr>
          <a:xfrm>
            <a:off x="0" y="807347"/>
            <a:ext cx="8923793" cy="4305673"/>
          </a:xfrm>
          <a:prstGeom prst="rect">
            <a:avLst/>
          </a:prstGeom>
        </p:spPr>
      </p:pic>
    </p:spTree>
    <p:extLst>
      <p:ext uri="{BB962C8B-B14F-4D97-AF65-F5344CB8AC3E}">
        <p14:creationId xmlns:p14="http://schemas.microsoft.com/office/powerpoint/2010/main" val="325216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89BE-38B4-488C-B33C-C79AFEE6AF78}"/>
              </a:ext>
            </a:extLst>
          </p:cNvPr>
          <p:cNvSpPr>
            <a:spLocks noGrp="1"/>
          </p:cNvSpPr>
          <p:nvPr>
            <p:ph type="title"/>
          </p:nvPr>
        </p:nvSpPr>
        <p:spPr>
          <a:xfrm>
            <a:off x="581997" y="212897"/>
            <a:ext cx="3436070" cy="767188"/>
          </a:xfrm>
        </p:spPr>
        <p:txBody>
          <a:bodyPr/>
          <a:lstStyle/>
          <a:p>
            <a:r>
              <a:rPr lang="en-US" dirty="0">
                <a:latin typeface="Franklin Gothic Book" panose="020B0503020102020204" pitchFamily="34" charset="0"/>
              </a:rPr>
              <a:t>Agenda</a:t>
            </a:r>
            <a:r>
              <a:rPr lang="en-US" dirty="0"/>
              <a:t>	</a:t>
            </a:r>
          </a:p>
        </p:txBody>
      </p:sp>
      <p:sp>
        <p:nvSpPr>
          <p:cNvPr id="3" name="Content Placeholder 2">
            <a:extLst>
              <a:ext uri="{FF2B5EF4-FFF2-40B4-BE49-F238E27FC236}">
                <a16:creationId xmlns:a16="http://schemas.microsoft.com/office/drawing/2014/main" id="{06CEC58B-5007-48C1-985A-247804DF641D}"/>
              </a:ext>
            </a:extLst>
          </p:cNvPr>
          <p:cNvSpPr>
            <a:spLocks noGrp="1"/>
          </p:cNvSpPr>
          <p:nvPr>
            <p:ph idx="1"/>
          </p:nvPr>
        </p:nvSpPr>
        <p:spPr>
          <a:xfrm>
            <a:off x="169367" y="1054960"/>
            <a:ext cx="8229600" cy="5199979"/>
          </a:xfrm>
        </p:spPr>
        <p:txBody>
          <a:bodyPr>
            <a:noAutofit/>
          </a:bodyPr>
          <a:lstStyle/>
          <a:p>
            <a:pPr marL="0" marR="0" lvl="0" indent="0" algn="l">
              <a:spcBef>
                <a:spcPts val="0"/>
              </a:spcBef>
              <a:spcAft>
                <a:spcPts val="0"/>
              </a:spcAft>
              <a:buNone/>
            </a:pP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  Welcome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spcBef>
                <a:spcPts val="0"/>
              </a:spcBef>
              <a:spcAft>
                <a:spcPts val="0"/>
              </a:spcAft>
              <a:buNone/>
            </a:pP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  Agenda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6" marR="0" indent="0" algn="l">
              <a:spcBef>
                <a:spcPts val="0"/>
              </a:spcBef>
              <a:spcAft>
                <a:spcPts val="0"/>
              </a:spcAft>
              <a:buNone/>
            </a:pPr>
            <a:r>
              <a:rPr lang="en-US" sz="1400" dirty="0">
                <a:solidFill>
                  <a:srgbClr val="4A442A"/>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spcBef>
                <a:spcPts val="0"/>
              </a:spcBef>
              <a:spcAft>
                <a:spcPts val="0"/>
              </a:spcAft>
              <a:buNone/>
            </a:pP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  Roll Call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a:spcBef>
                <a:spcPts val="0"/>
              </a:spcBef>
              <a:spcAft>
                <a:spcPts val="0"/>
              </a:spcAft>
              <a:buNone/>
            </a:pP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  Regional Business</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Acceptance of Meeting Minutes </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SROI Study link and Legislative Deliverable</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of Regional Survey of Unmet Needs Data</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of Current Top Trip Generators</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of Regional Performance Measures</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Regional Unmet Needs for Coordinated Plan Revision</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SWOT</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Regional SWOT for Coordinated Plan Revision</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of Current Regional Goals</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Regional Goals for Coordinated Plan Revision</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Review of Current Strategies/Action Items</a:t>
            </a:r>
          </a:p>
          <a:p>
            <a:pPr marL="525772" lvl="1">
              <a:spcBef>
                <a:spcPts val="0"/>
              </a:spcBef>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Strategies/Action Items for Coordinated Plan Revision</a:t>
            </a:r>
          </a:p>
          <a:p>
            <a:pPr marL="6" marR="0" indent="0" algn="l">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spcBef>
                <a:spcPts val="0"/>
              </a:spcBef>
              <a:spcAft>
                <a:spcPts val="0"/>
              </a:spcAft>
              <a:buNone/>
            </a:pPr>
            <a:r>
              <a:rPr lang="en-US" sz="1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5</a:t>
            </a: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Regional Announcements and Open Roundtable For the Good of the 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6" marR="0" indent="0" algn="ctr">
              <a:spcBef>
                <a:spcPts val="0"/>
              </a:spcBef>
              <a:spcAft>
                <a:spcPts val="0"/>
              </a:spcAft>
              <a:buNone/>
            </a:pPr>
            <a:r>
              <a:rPr lang="en-US" sz="1400" dirty="0">
                <a:solidFill>
                  <a:srgbClr val="4F622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spcBef>
                <a:spcPts val="0"/>
              </a:spcBef>
              <a:spcAft>
                <a:spcPts val="0"/>
              </a:spcAft>
              <a:buNone/>
            </a:pPr>
            <a:r>
              <a:rPr lang="en-US" sz="1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6</a:t>
            </a:r>
            <a:r>
              <a:rPr lang="en-US"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Adjourn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6" marR="0" indent="0" algn="ctr">
              <a:spcBef>
                <a:spcPts val="0"/>
              </a:spcBef>
              <a:spcAft>
                <a:spcPts val="0"/>
              </a:spcAft>
              <a:buNone/>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0"/>
              </a:spcAft>
              <a:buNone/>
            </a:pPr>
            <a:endParaRPr lang="en-US" sz="1600" dirty="0">
              <a:effectLst/>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65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861-6F5F-A08F-6AC2-279BBAB5EE17}"/>
              </a:ext>
            </a:extLst>
          </p:cNvPr>
          <p:cNvSpPr>
            <a:spLocks noGrp="1"/>
          </p:cNvSpPr>
          <p:nvPr>
            <p:ph type="title"/>
          </p:nvPr>
        </p:nvSpPr>
        <p:spPr/>
        <p:txBody>
          <a:bodyPr/>
          <a:lstStyle/>
          <a:p>
            <a:r>
              <a:rPr lang="en-US" sz="4000" dirty="0"/>
              <a:t>Year to Year Regional Performance Comparison (2021-2023)</a:t>
            </a:r>
          </a:p>
        </p:txBody>
      </p:sp>
      <p:pic>
        <p:nvPicPr>
          <p:cNvPr id="6" name="Picture 5">
            <a:extLst>
              <a:ext uri="{FF2B5EF4-FFF2-40B4-BE49-F238E27FC236}">
                <a16:creationId xmlns:a16="http://schemas.microsoft.com/office/drawing/2014/main" id="{F9DD6A6A-F227-AA19-63B6-50291748CBA2}"/>
              </a:ext>
            </a:extLst>
          </p:cNvPr>
          <p:cNvPicPr>
            <a:picLocks noChangeAspect="1"/>
          </p:cNvPicPr>
          <p:nvPr/>
        </p:nvPicPr>
        <p:blipFill>
          <a:blip r:embed="rId2"/>
          <a:stretch>
            <a:fillRect/>
          </a:stretch>
        </p:blipFill>
        <p:spPr>
          <a:xfrm>
            <a:off x="849864" y="1616326"/>
            <a:ext cx="3906946" cy="4967036"/>
          </a:xfrm>
          <a:prstGeom prst="rect">
            <a:avLst/>
          </a:prstGeom>
        </p:spPr>
      </p:pic>
      <p:sp>
        <p:nvSpPr>
          <p:cNvPr id="3" name="TextBox 2">
            <a:extLst>
              <a:ext uri="{FF2B5EF4-FFF2-40B4-BE49-F238E27FC236}">
                <a16:creationId xmlns:a16="http://schemas.microsoft.com/office/drawing/2014/main" id="{AD39A922-FAFA-FCA7-28E0-4E09EAB5CDC5}"/>
              </a:ext>
            </a:extLst>
          </p:cNvPr>
          <p:cNvSpPr txBox="1"/>
          <p:nvPr/>
        </p:nvSpPr>
        <p:spPr>
          <a:xfrm>
            <a:off x="6055743" y="1616326"/>
            <a:ext cx="1940943" cy="4801314"/>
          </a:xfrm>
          <a:prstGeom prst="rect">
            <a:avLst/>
          </a:prstGeom>
          <a:noFill/>
        </p:spPr>
        <p:txBody>
          <a:bodyPr wrap="square" rtlCol="0">
            <a:spAutoFit/>
          </a:bodyPr>
          <a:lstStyle/>
          <a:p>
            <a:r>
              <a:rPr lang="en-US" dirty="0">
                <a:solidFill>
                  <a:schemeClr val="tx2"/>
                </a:solidFill>
              </a:rPr>
              <a:t>Discussion Points</a:t>
            </a:r>
            <a:r>
              <a:rPr lang="en-US" dirty="0"/>
              <a:t>:</a:t>
            </a:r>
          </a:p>
          <a:p>
            <a:pPr marL="342900" indent="-342900">
              <a:buAutoNum type="arabicPeriod"/>
            </a:pPr>
            <a:r>
              <a:rPr lang="en-US" dirty="0"/>
              <a:t>Do we need to include the number of UNIQUE RIDERS going forward?</a:t>
            </a:r>
          </a:p>
          <a:p>
            <a:pPr marL="342900" indent="-342900">
              <a:buAutoNum type="arabicPeriod"/>
            </a:pPr>
            <a:r>
              <a:rPr lang="en-US" dirty="0"/>
              <a:t>High N/S, and high percentage of those are Medicaid.</a:t>
            </a:r>
          </a:p>
          <a:p>
            <a:pPr marL="342900" indent="-342900">
              <a:buAutoNum type="arabicPeriod"/>
            </a:pPr>
            <a:r>
              <a:rPr lang="en-US" dirty="0"/>
              <a:t>High trip denials – is this a capacity issue or other?</a:t>
            </a:r>
          </a:p>
          <a:p>
            <a:pPr marL="342900" indent="-342900">
              <a:buAutoNum type="arabicPeriod"/>
            </a:pPr>
            <a:endParaRPr lang="en-US" dirty="0"/>
          </a:p>
        </p:txBody>
      </p:sp>
    </p:spTree>
    <p:extLst>
      <p:ext uri="{BB962C8B-B14F-4D97-AF65-F5344CB8AC3E}">
        <p14:creationId xmlns:p14="http://schemas.microsoft.com/office/powerpoint/2010/main" val="332612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49EB-CB54-6831-30C1-2EE3B9FBD47C}"/>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600" dirty="0"/>
              <a:t>Consider current unmet needs…      	</a:t>
            </a:r>
          </a:p>
        </p:txBody>
      </p:sp>
      <p:pic>
        <p:nvPicPr>
          <p:cNvPr id="5" name="Picture 4" descr="A cartoon character sitting in front of many question marks&#10;&#10;Description automatically generated">
            <a:extLst>
              <a:ext uri="{FF2B5EF4-FFF2-40B4-BE49-F238E27FC236}">
                <a16:creationId xmlns:a16="http://schemas.microsoft.com/office/drawing/2014/main" id="{907A4D08-9FC5-7F97-2866-7B386A5159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0635" y="1046703"/>
            <a:ext cx="4754562" cy="4413818"/>
          </a:xfrm>
          <a:prstGeom prst="rect">
            <a:avLst/>
          </a:prstGeom>
          <a:noFill/>
        </p:spPr>
      </p:pic>
      <p:sp>
        <p:nvSpPr>
          <p:cNvPr id="6" name="TextBox 5">
            <a:extLst>
              <a:ext uri="{FF2B5EF4-FFF2-40B4-BE49-F238E27FC236}">
                <a16:creationId xmlns:a16="http://schemas.microsoft.com/office/drawing/2014/main" id="{B95647FA-DFDA-C144-AF3D-0E12E03207B6}"/>
              </a:ext>
            </a:extLst>
          </p:cNvPr>
          <p:cNvSpPr txBox="1"/>
          <p:nvPr/>
        </p:nvSpPr>
        <p:spPr>
          <a:xfrm>
            <a:off x="1109931" y="5383033"/>
            <a:ext cx="8108831" cy="1200329"/>
          </a:xfrm>
          <a:prstGeom prst="rect">
            <a:avLst/>
          </a:prstGeom>
          <a:noFill/>
        </p:spPr>
        <p:txBody>
          <a:bodyPr wrap="square" rtlCol="0">
            <a:spAutoFit/>
          </a:bodyPr>
          <a:lstStyle/>
          <a:p>
            <a:r>
              <a:rPr lang="en-US" sz="3600" dirty="0">
                <a:solidFill>
                  <a:schemeClr val="tx2"/>
                </a:solidFill>
              </a:rPr>
              <a:t>Review, revise, and Create new</a:t>
            </a:r>
          </a:p>
          <a:p>
            <a:r>
              <a:rPr lang="en-US" sz="3600" dirty="0">
                <a:solidFill>
                  <a:schemeClr val="tx2"/>
                </a:solidFill>
              </a:rPr>
              <a:t> Regional </a:t>
            </a:r>
            <a:r>
              <a:rPr lang="en-US" sz="3600" b="1" dirty="0">
                <a:solidFill>
                  <a:schemeClr val="tx2"/>
                </a:solidFill>
              </a:rPr>
              <a:t>Unmet Needs </a:t>
            </a:r>
            <a:r>
              <a:rPr lang="en-US" sz="3600" dirty="0">
                <a:solidFill>
                  <a:schemeClr val="tx2"/>
                </a:solidFill>
              </a:rPr>
              <a:t>List</a:t>
            </a:r>
          </a:p>
        </p:txBody>
      </p:sp>
    </p:spTree>
    <p:extLst>
      <p:ext uri="{BB962C8B-B14F-4D97-AF65-F5344CB8AC3E}">
        <p14:creationId xmlns:p14="http://schemas.microsoft.com/office/powerpoint/2010/main" val="929030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F3DF5-B92A-FA0D-D4BC-3DF877D9F8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22EDCF-B4C0-730E-826E-84BBF0F44066}"/>
              </a:ext>
            </a:extLst>
          </p:cNvPr>
          <p:cNvSpPr txBox="1"/>
          <p:nvPr/>
        </p:nvSpPr>
        <p:spPr>
          <a:xfrm>
            <a:off x="1259457" y="0"/>
            <a:ext cx="5458930" cy="584775"/>
          </a:xfrm>
          <a:prstGeom prst="rect">
            <a:avLst/>
          </a:prstGeom>
          <a:noFill/>
        </p:spPr>
        <p:txBody>
          <a:bodyPr wrap="none" rtlCol="0">
            <a:spAutoFit/>
          </a:bodyPr>
          <a:lstStyle/>
          <a:p>
            <a:r>
              <a:rPr lang="en-US" sz="3200" b="1" dirty="0">
                <a:solidFill>
                  <a:schemeClr val="tx2"/>
                </a:solidFill>
              </a:rPr>
              <a:t>Current Regional Unmet Needs</a:t>
            </a:r>
          </a:p>
        </p:txBody>
      </p:sp>
      <p:pic>
        <p:nvPicPr>
          <p:cNvPr id="4" name="Picture 3" descr="A white text with black text&#10;&#10;Description automatically generated">
            <a:extLst>
              <a:ext uri="{FF2B5EF4-FFF2-40B4-BE49-F238E27FC236}">
                <a16:creationId xmlns:a16="http://schemas.microsoft.com/office/drawing/2014/main" id="{3EBA8A17-3690-E85C-C3E8-FFDE4E6D3E99}"/>
              </a:ext>
            </a:extLst>
          </p:cNvPr>
          <p:cNvPicPr>
            <a:picLocks noChangeAspect="1"/>
          </p:cNvPicPr>
          <p:nvPr/>
        </p:nvPicPr>
        <p:blipFill>
          <a:blip r:embed="rId2"/>
          <a:stretch>
            <a:fillRect/>
          </a:stretch>
        </p:blipFill>
        <p:spPr>
          <a:xfrm>
            <a:off x="103517" y="793632"/>
            <a:ext cx="8067533" cy="5667554"/>
          </a:xfrm>
          <a:prstGeom prst="rect">
            <a:avLst/>
          </a:prstGeom>
        </p:spPr>
      </p:pic>
    </p:spTree>
    <p:extLst>
      <p:ext uri="{BB962C8B-B14F-4D97-AF65-F5344CB8AC3E}">
        <p14:creationId xmlns:p14="http://schemas.microsoft.com/office/powerpoint/2010/main" val="33299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3B4C-BDE8-C02B-B26A-F6C33CABC8A8}"/>
            </a:ext>
          </a:extLst>
        </p:cNvPr>
        <p:cNvGrpSpPr/>
        <p:nvPr/>
      </p:nvGrpSpPr>
      <p:grpSpPr>
        <a:xfrm>
          <a:off x="0" y="0"/>
          <a:ext cx="0" cy="0"/>
          <a:chOff x="0" y="0"/>
          <a:chExt cx="0" cy="0"/>
        </a:xfrm>
      </p:grpSpPr>
      <p:pic>
        <p:nvPicPr>
          <p:cNvPr id="6" name="Picture 5" descr="A cartoon character climbing up a staircase&#10;&#10;Description automatically generated">
            <a:extLst>
              <a:ext uri="{FF2B5EF4-FFF2-40B4-BE49-F238E27FC236}">
                <a16:creationId xmlns:a16="http://schemas.microsoft.com/office/drawing/2014/main" id="{95C3290E-0A58-FD15-1A69-4B81218482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724" y="215659"/>
            <a:ext cx="3303917" cy="3303917"/>
          </a:xfrm>
          <a:prstGeom prst="rect">
            <a:avLst/>
          </a:prstGeom>
        </p:spPr>
      </p:pic>
      <p:sp>
        <p:nvSpPr>
          <p:cNvPr id="2" name="TextBox 1">
            <a:extLst>
              <a:ext uri="{FF2B5EF4-FFF2-40B4-BE49-F238E27FC236}">
                <a16:creationId xmlns:a16="http://schemas.microsoft.com/office/drawing/2014/main" id="{4AA4761E-BC50-FA9D-5B27-4CB7EF2F300F}"/>
              </a:ext>
            </a:extLst>
          </p:cNvPr>
          <p:cNvSpPr txBox="1"/>
          <p:nvPr/>
        </p:nvSpPr>
        <p:spPr>
          <a:xfrm>
            <a:off x="2018580" y="4468485"/>
            <a:ext cx="4658265" cy="984885"/>
          </a:xfrm>
          <a:prstGeom prst="rect">
            <a:avLst/>
          </a:prstGeom>
          <a:noFill/>
        </p:spPr>
        <p:txBody>
          <a:bodyPr wrap="square" rtlCol="0">
            <a:spAutoFit/>
          </a:bodyPr>
          <a:lstStyle/>
          <a:p>
            <a:r>
              <a:rPr lang="en-US" sz="2000" b="1" dirty="0">
                <a:solidFill>
                  <a:schemeClr val="tx2"/>
                </a:solidFill>
              </a:rPr>
              <a:t>Step Two</a:t>
            </a:r>
            <a:r>
              <a:rPr lang="en-US" sz="2000" dirty="0"/>
              <a:t>: Develop New SWOT</a:t>
            </a:r>
          </a:p>
          <a:p>
            <a:r>
              <a:rPr lang="en-US" sz="2000" dirty="0"/>
              <a:t>	Consider Current SWOT</a:t>
            </a:r>
          </a:p>
          <a:p>
            <a:endParaRPr lang="en-US" dirty="0"/>
          </a:p>
        </p:txBody>
      </p:sp>
    </p:spTree>
    <p:extLst>
      <p:ext uri="{BB962C8B-B14F-4D97-AF65-F5344CB8AC3E}">
        <p14:creationId xmlns:p14="http://schemas.microsoft.com/office/powerpoint/2010/main" val="2488361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D516-6202-31DF-CAE9-632638B23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B991B-23F8-E46A-D932-AE0B7BEB0494}"/>
              </a:ext>
            </a:extLst>
          </p:cNvPr>
          <p:cNvSpPr>
            <a:spLocks noGrp="1"/>
          </p:cNvSpPr>
          <p:nvPr>
            <p:ph type="title"/>
          </p:nvPr>
        </p:nvSpPr>
        <p:spPr>
          <a:xfrm>
            <a:off x="400408" y="233664"/>
            <a:ext cx="7620000" cy="1143000"/>
          </a:xfrm>
        </p:spPr>
        <p:txBody>
          <a:bodyPr anchor="ctr">
            <a:normAutofit/>
          </a:bodyPr>
          <a:lstStyle/>
          <a:p>
            <a:pPr>
              <a:lnSpc>
                <a:spcPct val="90000"/>
              </a:lnSpc>
            </a:pPr>
            <a:r>
              <a:rPr lang="en-US" sz="3600" dirty="0"/>
              <a:t>Consider current  SWOT analysis…      	</a:t>
            </a:r>
          </a:p>
        </p:txBody>
      </p:sp>
      <p:pic>
        <p:nvPicPr>
          <p:cNvPr id="5" name="Picture 4" descr="A cartoon character sitting in front of many question marks&#10;&#10;Description automatically generated">
            <a:extLst>
              <a:ext uri="{FF2B5EF4-FFF2-40B4-BE49-F238E27FC236}">
                <a16:creationId xmlns:a16="http://schemas.microsoft.com/office/drawing/2014/main" id="{E6ED7D77-A1B7-E913-0448-290709D52F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0635" y="1046703"/>
            <a:ext cx="4754562" cy="4413818"/>
          </a:xfrm>
          <a:prstGeom prst="rect">
            <a:avLst/>
          </a:prstGeom>
          <a:noFill/>
        </p:spPr>
      </p:pic>
      <p:sp>
        <p:nvSpPr>
          <p:cNvPr id="6" name="TextBox 5">
            <a:extLst>
              <a:ext uri="{FF2B5EF4-FFF2-40B4-BE49-F238E27FC236}">
                <a16:creationId xmlns:a16="http://schemas.microsoft.com/office/drawing/2014/main" id="{FA2743B8-97D1-3875-AB33-561ED2CD7A9F}"/>
              </a:ext>
            </a:extLst>
          </p:cNvPr>
          <p:cNvSpPr txBox="1"/>
          <p:nvPr/>
        </p:nvSpPr>
        <p:spPr>
          <a:xfrm>
            <a:off x="1194039" y="5322499"/>
            <a:ext cx="9126764" cy="1200329"/>
          </a:xfrm>
          <a:prstGeom prst="rect">
            <a:avLst/>
          </a:prstGeom>
          <a:noFill/>
        </p:spPr>
        <p:txBody>
          <a:bodyPr wrap="square" rtlCol="0">
            <a:spAutoFit/>
          </a:bodyPr>
          <a:lstStyle/>
          <a:p>
            <a:r>
              <a:rPr lang="en-US" sz="3600" dirty="0">
                <a:solidFill>
                  <a:schemeClr val="tx2"/>
                </a:solidFill>
              </a:rPr>
              <a:t>Review, revise and create</a:t>
            </a:r>
          </a:p>
          <a:p>
            <a:r>
              <a:rPr lang="en-US" sz="3600" dirty="0">
                <a:solidFill>
                  <a:schemeClr val="tx2"/>
                </a:solidFill>
              </a:rPr>
              <a:t> new </a:t>
            </a:r>
            <a:r>
              <a:rPr lang="en-US" sz="3600" b="1" dirty="0">
                <a:solidFill>
                  <a:schemeClr val="tx2"/>
                </a:solidFill>
              </a:rPr>
              <a:t>Regional SWOT </a:t>
            </a:r>
            <a:r>
              <a:rPr lang="en-US" sz="3600" dirty="0">
                <a:solidFill>
                  <a:schemeClr val="tx2"/>
                </a:solidFill>
              </a:rPr>
              <a:t>analysis</a:t>
            </a:r>
          </a:p>
        </p:txBody>
      </p:sp>
    </p:spTree>
    <p:extLst>
      <p:ext uri="{BB962C8B-B14F-4D97-AF65-F5344CB8AC3E}">
        <p14:creationId xmlns:p14="http://schemas.microsoft.com/office/powerpoint/2010/main" val="391041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4FA2-CB68-1EE9-637C-01FCD8491896}"/>
              </a:ext>
            </a:extLst>
          </p:cNvPr>
          <p:cNvSpPr>
            <a:spLocks noGrp="1"/>
          </p:cNvSpPr>
          <p:nvPr>
            <p:ph type="title"/>
          </p:nvPr>
        </p:nvSpPr>
        <p:spPr>
          <a:xfrm>
            <a:off x="457200" y="274638"/>
            <a:ext cx="7620000" cy="1143000"/>
          </a:xfrm>
        </p:spPr>
        <p:txBody>
          <a:bodyPr anchor="ctr">
            <a:normAutofit/>
          </a:bodyPr>
          <a:lstStyle/>
          <a:p>
            <a:r>
              <a:rPr lang="en-US" dirty="0"/>
              <a:t>Current SWOT - Strengths</a:t>
            </a:r>
          </a:p>
        </p:txBody>
      </p:sp>
      <p:pic>
        <p:nvPicPr>
          <p:cNvPr id="5" name="Picture 4" descr="A close-up of a list of services&#10;&#10;Description automatically generated">
            <a:extLst>
              <a:ext uri="{FF2B5EF4-FFF2-40B4-BE49-F238E27FC236}">
                <a16:creationId xmlns:a16="http://schemas.microsoft.com/office/drawing/2014/main" id="{DE1019D8-9BD8-6CD2-C4E2-A40DC8CB4EAE}"/>
              </a:ext>
            </a:extLst>
          </p:cNvPr>
          <p:cNvPicPr>
            <a:picLocks noChangeAspect="1"/>
          </p:cNvPicPr>
          <p:nvPr/>
        </p:nvPicPr>
        <p:blipFill>
          <a:blip r:embed="rId2"/>
          <a:stretch>
            <a:fillRect/>
          </a:stretch>
        </p:blipFill>
        <p:spPr>
          <a:xfrm>
            <a:off x="586596" y="1727626"/>
            <a:ext cx="6806242" cy="4202854"/>
          </a:xfrm>
          <a:prstGeom prst="rect">
            <a:avLst/>
          </a:prstGeom>
          <a:noFill/>
        </p:spPr>
      </p:pic>
    </p:spTree>
    <p:extLst>
      <p:ext uri="{BB962C8B-B14F-4D97-AF65-F5344CB8AC3E}">
        <p14:creationId xmlns:p14="http://schemas.microsoft.com/office/powerpoint/2010/main" val="304578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7BB54-F080-5FC8-4BD7-D8F73E3AB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1C6F7-925C-293C-1293-C89EB94EC464}"/>
              </a:ext>
            </a:extLst>
          </p:cNvPr>
          <p:cNvSpPr>
            <a:spLocks noGrp="1"/>
          </p:cNvSpPr>
          <p:nvPr>
            <p:ph type="title"/>
          </p:nvPr>
        </p:nvSpPr>
        <p:spPr/>
        <p:txBody>
          <a:bodyPr/>
          <a:lstStyle/>
          <a:p>
            <a:r>
              <a:rPr lang="en-US" dirty="0"/>
              <a:t>Current SWOT - Weaknesses</a:t>
            </a:r>
          </a:p>
        </p:txBody>
      </p:sp>
      <p:pic>
        <p:nvPicPr>
          <p:cNvPr id="5" name="Picture 4">
            <a:extLst>
              <a:ext uri="{FF2B5EF4-FFF2-40B4-BE49-F238E27FC236}">
                <a16:creationId xmlns:a16="http://schemas.microsoft.com/office/drawing/2014/main" id="{9AA2124F-9B67-7D4E-992E-4AC8BFCCDCCA}"/>
              </a:ext>
            </a:extLst>
          </p:cNvPr>
          <p:cNvPicPr>
            <a:picLocks noChangeAspect="1"/>
          </p:cNvPicPr>
          <p:nvPr/>
        </p:nvPicPr>
        <p:blipFill>
          <a:blip r:embed="rId2"/>
          <a:stretch>
            <a:fillRect/>
          </a:stretch>
        </p:blipFill>
        <p:spPr>
          <a:xfrm>
            <a:off x="1460258" y="1328468"/>
            <a:ext cx="5149606" cy="5062028"/>
          </a:xfrm>
          <a:prstGeom prst="rect">
            <a:avLst/>
          </a:prstGeom>
        </p:spPr>
      </p:pic>
    </p:spTree>
    <p:extLst>
      <p:ext uri="{BB962C8B-B14F-4D97-AF65-F5344CB8AC3E}">
        <p14:creationId xmlns:p14="http://schemas.microsoft.com/office/powerpoint/2010/main" val="4225012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9AE9-3AC8-7115-7A9A-EC8C4B818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B6E56-CB56-2E8C-1139-138CE20A0C45}"/>
              </a:ext>
            </a:extLst>
          </p:cNvPr>
          <p:cNvSpPr>
            <a:spLocks noGrp="1"/>
          </p:cNvSpPr>
          <p:nvPr>
            <p:ph type="title"/>
          </p:nvPr>
        </p:nvSpPr>
        <p:spPr>
          <a:xfrm>
            <a:off x="457200" y="32436"/>
            <a:ext cx="7620000" cy="1143000"/>
          </a:xfrm>
        </p:spPr>
        <p:txBody>
          <a:bodyPr/>
          <a:lstStyle/>
          <a:p>
            <a:r>
              <a:rPr lang="en-US" dirty="0"/>
              <a:t>Current SWOT - Opportunities</a:t>
            </a:r>
          </a:p>
        </p:txBody>
      </p:sp>
      <p:pic>
        <p:nvPicPr>
          <p:cNvPr id="5" name="Picture 4">
            <a:extLst>
              <a:ext uri="{FF2B5EF4-FFF2-40B4-BE49-F238E27FC236}">
                <a16:creationId xmlns:a16="http://schemas.microsoft.com/office/drawing/2014/main" id="{50226706-4E00-7B22-609A-55B10CFD9AF2}"/>
              </a:ext>
            </a:extLst>
          </p:cNvPr>
          <p:cNvPicPr>
            <a:picLocks noChangeAspect="1"/>
          </p:cNvPicPr>
          <p:nvPr/>
        </p:nvPicPr>
        <p:blipFill>
          <a:blip r:embed="rId2"/>
          <a:stretch>
            <a:fillRect/>
          </a:stretch>
        </p:blipFill>
        <p:spPr>
          <a:xfrm>
            <a:off x="2026468" y="1074894"/>
            <a:ext cx="4296694" cy="5674062"/>
          </a:xfrm>
          <a:prstGeom prst="rect">
            <a:avLst/>
          </a:prstGeom>
        </p:spPr>
      </p:pic>
    </p:spTree>
    <p:extLst>
      <p:ext uri="{BB962C8B-B14F-4D97-AF65-F5344CB8AC3E}">
        <p14:creationId xmlns:p14="http://schemas.microsoft.com/office/powerpoint/2010/main" val="2513870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7D2E-0CAB-949D-8AAC-1A0BC1FEA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EF640-EC84-36B1-D0D6-5852F74AB842}"/>
              </a:ext>
            </a:extLst>
          </p:cNvPr>
          <p:cNvSpPr>
            <a:spLocks noGrp="1"/>
          </p:cNvSpPr>
          <p:nvPr>
            <p:ph type="title"/>
          </p:nvPr>
        </p:nvSpPr>
        <p:spPr>
          <a:xfrm>
            <a:off x="405441" y="145242"/>
            <a:ext cx="7620000" cy="751905"/>
          </a:xfrm>
        </p:spPr>
        <p:txBody>
          <a:bodyPr/>
          <a:lstStyle/>
          <a:p>
            <a:r>
              <a:rPr lang="en-US" dirty="0"/>
              <a:t>Current SWOT - Threats</a:t>
            </a:r>
          </a:p>
        </p:txBody>
      </p:sp>
      <p:pic>
        <p:nvPicPr>
          <p:cNvPr id="7" name="Picture 6">
            <a:extLst>
              <a:ext uri="{FF2B5EF4-FFF2-40B4-BE49-F238E27FC236}">
                <a16:creationId xmlns:a16="http://schemas.microsoft.com/office/drawing/2014/main" id="{1A0DBA6A-9B0E-0BC7-44D6-A8F0D866E7DD}"/>
              </a:ext>
            </a:extLst>
          </p:cNvPr>
          <p:cNvPicPr>
            <a:picLocks noChangeAspect="1"/>
          </p:cNvPicPr>
          <p:nvPr/>
        </p:nvPicPr>
        <p:blipFill>
          <a:blip r:embed="rId2"/>
          <a:stretch>
            <a:fillRect/>
          </a:stretch>
        </p:blipFill>
        <p:spPr>
          <a:xfrm>
            <a:off x="1394968" y="966319"/>
            <a:ext cx="3921103" cy="5615643"/>
          </a:xfrm>
          <a:prstGeom prst="rect">
            <a:avLst/>
          </a:prstGeom>
        </p:spPr>
      </p:pic>
    </p:spTree>
    <p:extLst>
      <p:ext uri="{BB962C8B-B14F-4D97-AF65-F5344CB8AC3E}">
        <p14:creationId xmlns:p14="http://schemas.microsoft.com/office/powerpoint/2010/main" val="292978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2907-5930-0188-41BC-2EBD80F63E9D}"/>
            </a:ext>
          </a:extLst>
        </p:cNvPr>
        <p:cNvGrpSpPr/>
        <p:nvPr/>
      </p:nvGrpSpPr>
      <p:grpSpPr>
        <a:xfrm>
          <a:off x="0" y="0"/>
          <a:ext cx="0" cy="0"/>
          <a:chOff x="0" y="0"/>
          <a:chExt cx="0" cy="0"/>
        </a:xfrm>
      </p:grpSpPr>
      <p:pic>
        <p:nvPicPr>
          <p:cNvPr id="3" name="Picture 2" descr="A red alarm clock in coffee beans&#10;&#10;Description automatically generated">
            <a:extLst>
              <a:ext uri="{FF2B5EF4-FFF2-40B4-BE49-F238E27FC236}">
                <a16:creationId xmlns:a16="http://schemas.microsoft.com/office/drawing/2014/main" id="{0920FCDA-234D-259B-B5BE-DDACA327F1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6930" y="677866"/>
            <a:ext cx="4301448" cy="2751134"/>
          </a:xfrm>
          <a:prstGeom prst="rect">
            <a:avLst/>
          </a:prstGeom>
        </p:spPr>
      </p:pic>
      <p:pic>
        <p:nvPicPr>
          <p:cNvPr id="5" name="Picture 4" descr="A close-up of a sign&#10;&#10;Description automatically generated">
            <a:extLst>
              <a:ext uri="{FF2B5EF4-FFF2-40B4-BE49-F238E27FC236}">
                <a16:creationId xmlns:a16="http://schemas.microsoft.com/office/drawing/2014/main" id="{59DC72BE-27DC-0841-97ED-16AB6D9699B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0" y="2751826"/>
            <a:ext cx="2723399" cy="3554674"/>
          </a:xfrm>
          <a:prstGeom prst="rect">
            <a:avLst/>
          </a:prstGeom>
        </p:spPr>
      </p:pic>
      <p:sp>
        <p:nvSpPr>
          <p:cNvPr id="8" name="TextBox 7">
            <a:extLst>
              <a:ext uri="{FF2B5EF4-FFF2-40B4-BE49-F238E27FC236}">
                <a16:creationId xmlns:a16="http://schemas.microsoft.com/office/drawing/2014/main" id="{C8BBDA12-F44E-ADE7-0E97-A2398DCE9F6E}"/>
              </a:ext>
            </a:extLst>
          </p:cNvPr>
          <p:cNvSpPr txBox="1"/>
          <p:nvPr/>
        </p:nvSpPr>
        <p:spPr>
          <a:xfrm>
            <a:off x="1483744" y="3873260"/>
            <a:ext cx="3088256" cy="2123658"/>
          </a:xfrm>
          <a:prstGeom prst="rect">
            <a:avLst/>
          </a:prstGeom>
          <a:noFill/>
        </p:spPr>
        <p:txBody>
          <a:bodyPr wrap="square" rtlCol="0">
            <a:spAutoFit/>
          </a:bodyPr>
          <a:lstStyle/>
          <a:p>
            <a:r>
              <a:rPr lang="en-US" sz="4400" b="1" dirty="0">
                <a:solidFill>
                  <a:srgbClr val="FF0000"/>
                </a:solidFill>
              </a:rPr>
              <a:t>FIVE </a:t>
            </a:r>
          </a:p>
          <a:p>
            <a:r>
              <a:rPr lang="en-US" sz="4400" b="1" dirty="0">
                <a:solidFill>
                  <a:srgbClr val="FF0000"/>
                </a:solidFill>
              </a:rPr>
              <a:t>MINUTE</a:t>
            </a:r>
          </a:p>
          <a:p>
            <a:r>
              <a:rPr lang="en-US" sz="4400" b="1" dirty="0">
                <a:solidFill>
                  <a:srgbClr val="FF0000"/>
                </a:solidFill>
              </a:rPr>
              <a:t>BREAK</a:t>
            </a:r>
          </a:p>
        </p:txBody>
      </p:sp>
    </p:spTree>
    <p:extLst>
      <p:ext uri="{BB962C8B-B14F-4D97-AF65-F5344CB8AC3E}">
        <p14:creationId xmlns:p14="http://schemas.microsoft.com/office/powerpoint/2010/main" val="99976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E5F3-15D9-4F93-8405-DFA3C720F7ED}"/>
              </a:ext>
            </a:extLst>
          </p:cNvPr>
          <p:cNvSpPr>
            <a:spLocks noGrp="1"/>
          </p:cNvSpPr>
          <p:nvPr>
            <p:ph type="title"/>
          </p:nvPr>
        </p:nvSpPr>
        <p:spPr>
          <a:xfrm>
            <a:off x="457200" y="274638"/>
            <a:ext cx="7620000" cy="1143000"/>
          </a:xfrm>
        </p:spPr>
        <p:txBody>
          <a:bodyPr vert="horz" lIns="91440" tIns="45720" rIns="91440" bIns="45720" rtlCol="0" anchor="ctr">
            <a:normAutofit/>
          </a:bodyPr>
          <a:lstStyle/>
          <a:p>
            <a:r>
              <a:rPr lang="en-US" kern="1200" cap="none" spc="-100" baseline="0">
                <a:ln>
                  <a:noFill/>
                </a:ln>
                <a:effectLst/>
                <a:latin typeface="+mj-lt"/>
                <a:ea typeface="+mj-ea"/>
                <a:cs typeface="+mj-cs"/>
              </a:rPr>
              <a:t>Roll Call</a:t>
            </a:r>
          </a:p>
        </p:txBody>
      </p:sp>
      <p:pic>
        <p:nvPicPr>
          <p:cNvPr id="6" name="Picture 5">
            <a:extLst>
              <a:ext uri="{FF2B5EF4-FFF2-40B4-BE49-F238E27FC236}">
                <a16:creationId xmlns:a16="http://schemas.microsoft.com/office/drawing/2014/main" id="{16E1CA9A-4FAA-4E54-B92B-1AC9948A24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4667" y="1324229"/>
            <a:ext cx="4293254" cy="4293254"/>
          </a:xfrm>
          <a:prstGeom prst="rect">
            <a:avLst/>
          </a:prstGeom>
        </p:spPr>
      </p:pic>
      <p:sp>
        <p:nvSpPr>
          <p:cNvPr id="3" name="TextBox 2">
            <a:extLst>
              <a:ext uri="{FF2B5EF4-FFF2-40B4-BE49-F238E27FC236}">
                <a16:creationId xmlns:a16="http://schemas.microsoft.com/office/drawing/2014/main" id="{75134CE7-9CEA-ED27-7048-5EB1BF8FF296}"/>
              </a:ext>
            </a:extLst>
          </p:cNvPr>
          <p:cNvSpPr txBox="1"/>
          <p:nvPr/>
        </p:nvSpPr>
        <p:spPr>
          <a:xfrm>
            <a:off x="557041" y="5294318"/>
            <a:ext cx="2862469" cy="646331"/>
          </a:xfrm>
          <a:prstGeom prst="rect">
            <a:avLst/>
          </a:prstGeom>
          <a:noFill/>
        </p:spPr>
        <p:txBody>
          <a:bodyPr wrap="square" rtlCol="0">
            <a:spAutoFit/>
          </a:bodyPr>
          <a:lstStyle/>
          <a:p>
            <a:r>
              <a:rPr lang="en-US" dirty="0">
                <a:solidFill>
                  <a:srgbClr val="006600"/>
                </a:solidFill>
              </a:rPr>
              <a:t>A WARM WELCOME TO OUR GUESTS AND MEMBERS!</a:t>
            </a:r>
          </a:p>
        </p:txBody>
      </p:sp>
    </p:spTree>
    <p:extLst>
      <p:ext uri="{BB962C8B-B14F-4D97-AF65-F5344CB8AC3E}">
        <p14:creationId xmlns:p14="http://schemas.microsoft.com/office/powerpoint/2010/main" val="3895123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6DA71-A6E3-A72A-054F-70C9D7D61485}"/>
            </a:ext>
          </a:extLst>
        </p:cNvPr>
        <p:cNvGrpSpPr/>
        <p:nvPr/>
      </p:nvGrpSpPr>
      <p:grpSpPr>
        <a:xfrm>
          <a:off x="0" y="0"/>
          <a:ext cx="0" cy="0"/>
          <a:chOff x="0" y="0"/>
          <a:chExt cx="0" cy="0"/>
        </a:xfrm>
      </p:grpSpPr>
      <p:pic>
        <p:nvPicPr>
          <p:cNvPr id="6" name="Picture 5" descr="A cartoon character climbing up a staircase&#10;&#10;Description automatically generated">
            <a:extLst>
              <a:ext uri="{FF2B5EF4-FFF2-40B4-BE49-F238E27FC236}">
                <a16:creationId xmlns:a16="http://schemas.microsoft.com/office/drawing/2014/main" id="{EF104EBA-A331-84DB-E5C7-6534431F12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724" y="215659"/>
            <a:ext cx="3303917" cy="3303917"/>
          </a:xfrm>
          <a:prstGeom prst="rect">
            <a:avLst/>
          </a:prstGeom>
        </p:spPr>
      </p:pic>
      <p:sp>
        <p:nvSpPr>
          <p:cNvPr id="3" name="TextBox 2">
            <a:extLst>
              <a:ext uri="{FF2B5EF4-FFF2-40B4-BE49-F238E27FC236}">
                <a16:creationId xmlns:a16="http://schemas.microsoft.com/office/drawing/2014/main" id="{267F0A84-7526-2CB7-AB2D-923D93026389}"/>
              </a:ext>
            </a:extLst>
          </p:cNvPr>
          <p:cNvSpPr txBox="1"/>
          <p:nvPr/>
        </p:nvSpPr>
        <p:spPr>
          <a:xfrm>
            <a:off x="1854678" y="4666891"/>
            <a:ext cx="4908431" cy="984885"/>
          </a:xfrm>
          <a:prstGeom prst="rect">
            <a:avLst/>
          </a:prstGeom>
          <a:noFill/>
        </p:spPr>
        <p:txBody>
          <a:bodyPr wrap="square" rtlCol="0">
            <a:spAutoFit/>
          </a:bodyPr>
          <a:lstStyle/>
          <a:p>
            <a:r>
              <a:rPr lang="en-US" sz="2000" b="1" dirty="0">
                <a:solidFill>
                  <a:schemeClr val="tx2"/>
                </a:solidFill>
              </a:rPr>
              <a:t>Step Three</a:t>
            </a:r>
            <a:r>
              <a:rPr lang="en-US" sz="2000" dirty="0"/>
              <a:t>: Develop New Goals</a:t>
            </a:r>
          </a:p>
          <a:p>
            <a:r>
              <a:rPr lang="en-US" sz="2000" dirty="0"/>
              <a:t>	Consider Current Regional Goals</a:t>
            </a:r>
          </a:p>
          <a:p>
            <a:endParaRPr lang="en-US" dirty="0"/>
          </a:p>
        </p:txBody>
      </p:sp>
    </p:spTree>
    <p:extLst>
      <p:ext uri="{BB962C8B-B14F-4D97-AF65-F5344CB8AC3E}">
        <p14:creationId xmlns:p14="http://schemas.microsoft.com/office/powerpoint/2010/main" val="3783819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66840-F987-FE10-0642-D44F2FA12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E6481-ACDF-FB3E-9A3D-F82611A1E4C4}"/>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600" dirty="0"/>
              <a:t>Consider current Goals…      	</a:t>
            </a:r>
          </a:p>
        </p:txBody>
      </p:sp>
      <p:pic>
        <p:nvPicPr>
          <p:cNvPr id="5" name="Picture 4" descr="A cartoon character sitting in front of many question marks&#10;&#10;Description automatically generated">
            <a:extLst>
              <a:ext uri="{FF2B5EF4-FFF2-40B4-BE49-F238E27FC236}">
                <a16:creationId xmlns:a16="http://schemas.microsoft.com/office/drawing/2014/main" id="{FF15E545-FB4B-7A3E-9A31-FFB4815B9D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669" y="1020822"/>
            <a:ext cx="4754562" cy="4042883"/>
          </a:xfrm>
          <a:prstGeom prst="rect">
            <a:avLst/>
          </a:prstGeom>
          <a:noFill/>
        </p:spPr>
      </p:pic>
      <p:sp>
        <p:nvSpPr>
          <p:cNvPr id="6" name="TextBox 5">
            <a:extLst>
              <a:ext uri="{FF2B5EF4-FFF2-40B4-BE49-F238E27FC236}">
                <a16:creationId xmlns:a16="http://schemas.microsoft.com/office/drawing/2014/main" id="{EC8B91B4-8249-5950-FDAC-0D1E7DC3D02A}"/>
              </a:ext>
            </a:extLst>
          </p:cNvPr>
          <p:cNvSpPr txBox="1"/>
          <p:nvPr/>
        </p:nvSpPr>
        <p:spPr>
          <a:xfrm>
            <a:off x="1328467" y="5011949"/>
            <a:ext cx="8108831" cy="1200329"/>
          </a:xfrm>
          <a:prstGeom prst="rect">
            <a:avLst/>
          </a:prstGeom>
          <a:noFill/>
        </p:spPr>
        <p:txBody>
          <a:bodyPr wrap="square" rtlCol="0">
            <a:spAutoFit/>
          </a:bodyPr>
          <a:lstStyle/>
          <a:p>
            <a:r>
              <a:rPr lang="en-US" sz="3600" dirty="0">
                <a:solidFill>
                  <a:schemeClr val="tx2"/>
                </a:solidFill>
              </a:rPr>
              <a:t>Review, revise and create new</a:t>
            </a:r>
          </a:p>
          <a:p>
            <a:r>
              <a:rPr lang="en-US" sz="3600" dirty="0">
                <a:solidFill>
                  <a:schemeClr val="tx2"/>
                </a:solidFill>
              </a:rPr>
              <a:t>          </a:t>
            </a:r>
            <a:r>
              <a:rPr lang="en-US" sz="3600" b="1" dirty="0">
                <a:solidFill>
                  <a:schemeClr val="tx2"/>
                </a:solidFill>
              </a:rPr>
              <a:t>Regional Goals</a:t>
            </a:r>
          </a:p>
        </p:txBody>
      </p:sp>
    </p:spTree>
    <p:extLst>
      <p:ext uri="{BB962C8B-B14F-4D97-AF65-F5344CB8AC3E}">
        <p14:creationId xmlns:p14="http://schemas.microsoft.com/office/powerpoint/2010/main" val="91877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47480-8685-7B3C-96E6-F46410CDB8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F16AD3-6002-EB2C-2FB4-58A4380063AF}"/>
              </a:ext>
            </a:extLst>
          </p:cNvPr>
          <p:cNvSpPr txBox="1"/>
          <p:nvPr/>
        </p:nvSpPr>
        <p:spPr>
          <a:xfrm>
            <a:off x="715993" y="375536"/>
            <a:ext cx="6918385" cy="6106928"/>
          </a:xfrm>
          <a:prstGeom prst="rect">
            <a:avLst/>
          </a:prstGeom>
          <a:noFill/>
        </p:spPr>
        <p:txBody>
          <a:bodyPr wrap="square" rtlCol="0">
            <a:spAutoFit/>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Current Region 9 GOALS:</a:t>
            </a: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1: To Maintain and Expand Transportation Services and Options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2: To Educate and Inform the Public, HHS Agencies and Organizations, and other Stakeholders as to the Transportation Services and Options Available.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2553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9FE6B-FBF3-F840-BED7-2FB3FE1AD1E4}"/>
            </a:ext>
          </a:extLst>
        </p:cNvPr>
        <p:cNvGrpSpPr/>
        <p:nvPr/>
      </p:nvGrpSpPr>
      <p:grpSpPr>
        <a:xfrm>
          <a:off x="0" y="0"/>
          <a:ext cx="0" cy="0"/>
          <a:chOff x="0" y="0"/>
          <a:chExt cx="0" cy="0"/>
        </a:xfrm>
      </p:grpSpPr>
      <p:pic>
        <p:nvPicPr>
          <p:cNvPr id="6" name="Picture 5" descr="A cartoon character climbing up a staircase&#10;&#10;Description automatically generated">
            <a:extLst>
              <a:ext uri="{FF2B5EF4-FFF2-40B4-BE49-F238E27FC236}">
                <a16:creationId xmlns:a16="http://schemas.microsoft.com/office/drawing/2014/main" id="{397E26A0-7F9A-DAB5-D917-B574987376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724" y="215659"/>
            <a:ext cx="3303917" cy="3303917"/>
          </a:xfrm>
          <a:prstGeom prst="rect">
            <a:avLst/>
          </a:prstGeom>
        </p:spPr>
      </p:pic>
      <p:sp>
        <p:nvSpPr>
          <p:cNvPr id="2" name="TextBox 1">
            <a:extLst>
              <a:ext uri="{FF2B5EF4-FFF2-40B4-BE49-F238E27FC236}">
                <a16:creationId xmlns:a16="http://schemas.microsoft.com/office/drawing/2014/main" id="{D5499426-2671-9DBF-7927-1E29C47B2B2A}"/>
              </a:ext>
            </a:extLst>
          </p:cNvPr>
          <p:cNvSpPr txBox="1"/>
          <p:nvPr/>
        </p:nvSpPr>
        <p:spPr>
          <a:xfrm>
            <a:off x="1526875" y="4442603"/>
            <a:ext cx="5011947" cy="984885"/>
          </a:xfrm>
          <a:prstGeom prst="rect">
            <a:avLst/>
          </a:prstGeom>
          <a:noFill/>
        </p:spPr>
        <p:txBody>
          <a:bodyPr wrap="square" rtlCol="0">
            <a:spAutoFit/>
          </a:bodyPr>
          <a:lstStyle/>
          <a:p>
            <a:r>
              <a:rPr lang="en-US" sz="2000" b="1" dirty="0">
                <a:solidFill>
                  <a:schemeClr val="tx2"/>
                </a:solidFill>
              </a:rPr>
              <a:t>Step Four</a:t>
            </a:r>
            <a:r>
              <a:rPr lang="en-US" sz="2000" dirty="0"/>
              <a:t>: Develop Strategies for each Goal</a:t>
            </a:r>
          </a:p>
          <a:p>
            <a:r>
              <a:rPr lang="en-US" sz="2000" dirty="0"/>
              <a:t>	Consider Current Strategies </a:t>
            </a:r>
          </a:p>
          <a:p>
            <a:endParaRPr lang="en-US" dirty="0"/>
          </a:p>
        </p:txBody>
      </p:sp>
    </p:spTree>
    <p:extLst>
      <p:ext uri="{BB962C8B-B14F-4D97-AF65-F5344CB8AC3E}">
        <p14:creationId xmlns:p14="http://schemas.microsoft.com/office/powerpoint/2010/main" val="2796491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8CE52-FC32-792F-BCD1-020CA9456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30660-9E91-1009-9755-DAE08671CBFF}"/>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600" dirty="0"/>
              <a:t>Consider current Strategies to meet the goals….   	</a:t>
            </a:r>
          </a:p>
        </p:txBody>
      </p:sp>
      <p:pic>
        <p:nvPicPr>
          <p:cNvPr id="5" name="Picture 4" descr="A cartoon character sitting in front of many question marks&#10;&#10;Description automatically generated">
            <a:extLst>
              <a:ext uri="{FF2B5EF4-FFF2-40B4-BE49-F238E27FC236}">
                <a16:creationId xmlns:a16="http://schemas.microsoft.com/office/drawing/2014/main" id="{DE36ABFE-6C21-7294-32DB-E5B0BC3BCD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98220" y="1000664"/>
            <a:ext cx="4754562" cy="4123426"/>
          </a:xfrm>
          <a:prstGeom prst="rect">
            <a:avLst/>
          </a:prstGeom>
          <a:noFill/>
        </p:spPr>
      </p:pic>
      <p:sp>
        <p:nvSpPr>
          <p:cNvPr id="6" name="TextBox 5">
            <a:extLst>
              <a:ext uri="{FF2B5EF4-FFF2-40B4-BE49-F238E27FC236}">
                <a16:creationId xmlns:a16="http://schemas.microsoft.com/office/drawing/2014/main" id="{2CB97220-8EE9-F810-ACBB-CE5BE4DF920D}"/>
              </a:ext>
            </a:extLst>
          </p:cNvPr>
          <p:cNvSpPr txBox="1"/>
          <p:nvPr/>
        </p:nvSpPr>
        <p:spPr>
          <a:xfrm>
            <a:off x="1513214" y="5124090"/>
            <a:ext cx="8108831" cy="1200329"/>
          </a:xfrm>
          <a:prstGeom prst="rect">
            <a:avLst/>
          </a:prstGeom>
          <a:noFill/>
        </p:spPr>
        <p:txBody>
          <a:bodyPr wrap="square" rtlCol="0">
            <a:spAutoFit/>
          </a:bodyPr>
          <a:lstStyle/>
          <a:p>
            <a:r>
              <a:rPr lang="en-US" sz="3600" dirty="0">
                <a:solidFill>
                  <a:schemeClr val="tx2"/>
                </a:solidFill>
              </a:rPr>
              <a:t>Review, revise and create new </a:t>
            </a:r>
          </a:p>
          <a:p>
            <a:r>
              <a:rPr lang="en-US" sz="3600" b="1" dirty="0">
                <a:solidFill>
                  <a:schemeClr val="tx2"/>
                </a:solidFill>
              </a:rPr>
              <a:t>        Regional Strategies</a:t>
            </a:r>
          </a:p>
        </p:txBody>
      </p:sp>
    </p:spTree>
    <p:extLst>
      <p:ext uri="{BB962C8B-B14F-4D97-AF65-F5344CB8AC3E}">
        <p14:creationId xmlns:p14="http://schemas.microsoft.com/office/powerpoint/2010/main" val="1976090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763ED-8493-94C8-B267-172876F5CF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CFD8A6-C266-9D55-A454-2CD701A57B0B}"/>
              </a:ext>
            </a:extLst>
          </p:cNvPr>
          <p:cNvSpPr txBox="1"/>
          <p:nvPr/>
        </p:nvSpPr>
        <p:spPr>
          <a:xfrm>
            <a:off x="715991" y="310553"/>
            <a:ext cx="7047782" cy="5967788"/>
          </a:xfrm>
          <a:prstGeom prst="rect">
            <a:avLst/>
          </a:prstGeom>
          <a:noFill/>
        </p:spPr>
        <p:txBody>
          <a:bodyPr wrap="square" rtlCol="0">
            <a:spAutoFit/>
          </a:bodyPr>
          <a:lstStyle/>
          <a:p>
            <a:pPr marL="0" marR="0">
              <a:lnSpc>
                <a:spcPct val="107000"/>
              </a:lnSpc>
              <a:spcBef>
                <a:spcPts val="0"/>
              </a:spcBef>
              <a:spcAft>
                <a:spcPts val="0"/>
              </a:spcAft>
            </a:pPr>
            <a:r>
              <a:rPr lang="en-US" sz="20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1: To Maintain and Expand Transportation Services and Options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1.1 </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Support initiatives for cost effective vehicle replacement, fleet expansion, and needed safety adjustments.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a:t>
            </a: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trategy 1.2 - </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Increase access to affordable and available employment transportation options.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1.3</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Create more affordable, efficient, and available Out of County (OOC)/Out of Region (OOR) transportation. </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1.4</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Expand service hours of operation and create or expand weekend services.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1.5</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Enhance and support the creation and use of regionally beneficial technologies.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689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75DE7-5CF7-5AE5-6721-06F1BBC834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0CD462-30D5-D4FB-4450-AE5A2C13ABEB}"/>
              </a:ext>
            </a:extLst>
          </p:cNvPr>
          <p:cNvSpPr txBox="1"/>
          <p:nvPr/>
        </p:nvSpPr>
        <p:spPr>
          <a:xfrm>
            <a:off x="491705" y="293298"/>
            <a:ext cx="7263441" cy="5967788"/>
          </a:xfrm>
          <a:prstGeom prst="rect">
            <a:avLst/>
          </a:prstGeom>
          <a:noFill/>
        </p:spPr>
        <p:txBody>
          <a:bodyPr wrap="square" rtlCol="0">
            <a:spAutoFit/>
          </a:bodyPr>
          <a:lstStyle/>
          <a:p>
            <a:pPr marL="0" marR="0">
              <a:lnSpc>
                <a:spcPct val="107000"/>
              </a:lnSpc>
              <a:spcBef>
                <a:spcPts val="0"/>
              </a:spcBef>
              <a:spcAft>
                <a:spcPts val="0"/>
              </a:spcAft>
            </a:pPr>
            <a:r>
              <a:rPr lang="en-US" sz="20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2: To Educate and Inform the Public, HHS Agencies and Organizations, and other Stakeholders as to the Transportation Services and Options Available.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2.1</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Support and utilize Mobility Management Program. </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2.2</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Continue quarterly RCC and monthly Steering Committee meetings.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2.3</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Increase marketing and advertising of transportation services and options.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2.4</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Enhance and support the use of regionally beneficial technologies.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2.5 - </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Continue annual Origin-Destination (O-D) mapping.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4893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1276-38DD-27BA-5714-A54881811F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F32F11-8518-2FF3-25FC-F8C7D554904C}"/>
              </a:ext>
            </a:extLst>
          </p:cNvPr>
          <p:cNvSpPr txBox="1"/>
          <p:nvPr/>
        </p:nvSpPr>
        <p:spPr>
          <a:xfrm>
            <a:off x="267419" y="672861"/>
            <a:ext cx="7927675" cy="5309146"/>
          </a:xfrm>
          <a:prstGeom prst="rect">
            <a:avLst/>
          </a:prstGeom>
          <a:noFill/>
        </p:spPr>
        <p:txBody>
          <a:bodyPr wrap="square" rtlCol="0">
            <a:spAutoFit/>
          </a:bodyPr>
          <a:lstStyle/>
          <a:p>
            <a:pPr marL="0" marR="0">
              <a:lnSpc>
                <a:spcPct val="107000"/>
              </a:lnSpc>
              <a:spcBef>
                <a:spcPts val="0"/>
              </a:spcBef>
              <a:spcAft>
                <a:spcPts val="0"/>
              </a:spcAft>
            </a:pPr>
            <a:r>
              <a:rPr lang="en-US" sz="20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3.1</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Continue monthly Steering Committee meetings.</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3.2</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Build collaborative network of new and existing providers and other stakeholder agencies to promote affordable, available, collaborative regional transportation access for all.</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3.3</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Support initiatives that promote broadband, cell phone, and internet access, and connectivity, for the region and locally.</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3.4</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Standardize regional forms, policies, and procedures.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continues next page</a:t>
            </a:r>
          </a:p>
        </p:txBody>
      </p:sp>
    </p:spTree>
    <p:extLst>
      <p:ext uri="{BB962C8B-B14F-4D97-AF65-F5344CB8AC3E}">
        <p14:creationId xmlns:p14="http://schemas.microsoft.com/office/powerpoint/2010/main" val="349999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97EB-D76F-7DF1-0BCC-BAD18C252F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D7397C-9FF6-2950-0FAC-4FFF7DA16409}"/>
              </a:ext>
            </a:extLst>
          </p:cNvPr>
          <p:cNvSpPr txBox="1"/>
          <p:nvPr/>
        </p:nvSpPr>
        <p:spPr>
          <a:xfrm>
            <a:off x="301925" y="491706"/>
            <a:ext cx="7410090" cy="5835957"/>
          </a:xfrm>
          <a:prstGeom prst="rect">
            <a:avLst/>
          </a:prstGeom>
          <a:noFill/>
        </p:spPr>
        <p:txBody>
          <a:bodyPr wrap="square" rtlCol="0">
            <a:spAutoFit/>
          </a:bodyPr>
          <a:lstStyle/>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3.5</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Examine current and alternative fare structures.</a:t>
            </a:r>
          </a:p>
          <a:p>
            <a:pPr marL="0" marR="0">
              <a:lnSpc>
                <a:spcPct val="107000"/>
              </a:lnSpc>
              <a:spcBef>
                <a:spcPts val="0"/>
              </a:spcBef>
              <a:spcAft>
                <a:spcPts val="0"/>
              </a:spcAft>
            </a:pPr>
            <a:endParaRPr lang="en-US" sz="2000" b="1" i="1"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3.6</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Utilize and promote Region 9 Mobility Solutions Center (MSC)*.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This strategy has been incorporated into the Mobility Ohio pilot project to begin January 2024 in four of our counties. Development of the ODOT pilot project has begun and will continue to develop in CY 2023 building toward implementation in January 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3.7</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Create innovative pilot programs (OOC/OOR, volunteer companions, volunteer drivers, innovative fund braiding, media outreach, etc.).</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3.8 - </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Establish and maintain infectious disease/Emergency specific responses (COVID, Natural Disasters, Etc.).</a:t>
            </a:r>
          </a:p>
          <a:p>
            <a:pPr marL="0" marR="0">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3.9</a:t>
            </a: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Ensure equity, access, and inclusion for all riders.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1268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40B0-F452-9092-D483-C8F917DC525D}"/>
            </a:ext>
          </a:extLst>
        </p:cNvPr>
        <p:cNvGrpSpPr/>
        <p:nvPr/>
      </p:nvGrpSpPr>
      <p:grpSpPr>
        <a:xfrm>
          <a:off x="0" y="0"/>
          <a:ext cx="0" cy="0"/>
          <a:chOff x="0" y="0"/>
          <a:chExt cx="0" cy="0"/>
        </a:xfrm>
      </p:grpSpPr>
      <p:pic>
        <p:nvPicPr>
          <p:cNvPr id="3" name="Picture 2" descr="A cartoon of a person with his tongue sticking out&#10;&#10;Description automatically generated">
            <a:extLst>
              <a:ext uri="{FF2B5EF4-FFF2-40B4-BE49-F238E27FC236}">
                <a16:creationId xmlns:a16="http://schemas.microsoft.com/office/drawing/2014/main" id="{C7937789-E81B-45E0-4A13-6BE1C6F2DD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84226" y="0"/>
            <a:ext cx="4375547" cy="6858000"/>
          </a:xfrm>
          <a:prstGeom prst="rect">
            <a:avLst/>
          </a:prstGeom>
        </p:spPr>
      </p:pic>
      <p:sp>
        <p:nvSpPr>
          <p:cNvPr id="4" name="TextBox 3">
            <a:extLst>
              <a:ext uri="{FF2B5EF4-FFF2-40B4-BE49-F238E27FC236}">
                <a16:creationId xmlns:a16="http://schemas.microsoft.com/office/drawing/2014/main" id="{1AEECBB6-98D4-0922-1FBF-2D6E42FBC4AC}"/>
              </a:ext>
            </a:extLst>
          </p:cNvPr>
          <p:cNvSpPr txBox="1"/>
          <p:nvPr/>
        </p:nvSpPr>
        <p:spPr>
          <a:xfrm>
            <a:off x="2384226" y="6858000"/>
            <a:ext cx="4375547" cy="230832"/>
          </a:xfrm>
          <a:prstGeom prst="rect">
            <a:avLst/>
          </a:prstGeom>
          <a:noFill/>
        </p:spPr>
        <p:txBody>
          <a:bodyPr wrap="square" rtlCol="0">
            <a:spAutoFit/>
          </a:bodyPr>
          <a:lstStyle/>
          <a:p>
            <a:r>
              <a:rPr lang="en-US" sz="900">
                <a:hlinkClick r:id="rId3" tooltip="https://the-ravelld-sleave.blogspot.com/2019/08/sweating-as-oldie.html"/>
              </a:rPr>
              <a:t>This Photo</a:t>
            </a:r>
            <a:r>
              <a:rPr lang="en-US" sz="900"/>
              <a:t> by Unknown Author is licensed under </a:t>
            </a:r>
            <a:r>
              <a:rPr lang="en-US" sz="900">
                <a:hlinkClick r:id="rId4" tooltip="https://creativecommons.org/licenses/by-nc-nd/3.0/"/>
              </a:rPr>
              <a:t>CC BY-NC-ND</a:t>
            </a:r>
            <a:endParaRPr lang="en-US" sz="900"/>
          </a:p>
        </p:txBody>
      </p:sp>
      <p:sp>
        <p:nvSpPr>
          <p:cNvPr id="5" name="TextBox 4">
            <a:extLst>
              <a:ext uri="{FF2B5EF4-FFF2-40B4-BE49-F238E27FC236}">
                <a16:creationId xmlns:a16="http://schemas.microsoft.com/office/drawing/2014/main" id="{D4CEF671-F940-48CD-B243-36E63994A779}"/>
              </a:ext>
            </a:extLst>
          </p:cNvPr>
          <p:cNvSpPr txBox="1"/>
          <p:nvPr/>
        </p:nvSpPr>
        <p:spPr>
          <a:xfrm>
            <a:off x="793630" y="3502324"/>
            <a:ext cx="2932981" cy="2616101"/>
          </a:xfrm>
          <a:prstGeom prst="rect">
            <a:avLst/>
          </a:prstGeom>
          <a:noFill/>
        </p:spPr>
        <p:txBody>
          <a:bodyPr wrap="square" rtlCol="0">
            <a:spAutoFit/>
          </a:bodyPr>
          <a:lstStyle/>
          <a:p>
            <a:r>
              <a:rPr lang="en-US" sz="2800" b="1" dirty="0">
                <a:solidFill>
                  <a:srgbClr val="FF0000"/>
                </a:solidFill>
              </a:rPr>
              <a:t>HANG IN THERE!</a:t>
            </a:r>
            <a:br>
              <a:rPr lang="en-US" sz="2800" b="1" dirty="0">
                <a:solidFill>
                  <a:srgbClr val="FF0000"/>
                </a:solidFill>
              </a:rPr>
            </a:br>
            <a:endParaRPr lang="en-US" sz="2800" b="1" dirty="0">
              <a:solidFill>
                <a:srgbClr val="FF0000"/>
              </a:solidFill>
            </a:endParaRPr>
          </a:p>
          <a:p>
            <a:r>
              <a:rPr lang="en-US" sz="3600" b="1" dirty="0">
                <a:solidFill>
                  <a:srgbClr val="7030A0"/>
                </a:solidFill>
              </a:rPr>
              <a:t>ALMOST </a:t>
            </a:r>
            <a:br>
              <a:rPr lang="en-US" sz="3600" b="1" dirty="0">
                <a:solidFill>
                  <a:srgbClr val="7030A0"/>
                </a:solidFill>
              </a:rPr>
            </a:br>
            <a:r>
              <a:rPr lang="en-US" sz="3600" b="1" dirty="0">
                <a:solidFill>
                  <a:srgbClr val="7030A0"/>
                </a:solidFill>
              </a:rPr>
              <a:t>DONE!!!</a:t>
            </a:r>
          </a:p>
          <a:p>
            <a:endParaRPr lang="en-US" dirty="0"/>
          </a:p>
          <a:p>
            <a:endParaRPr lang="en-US" dirty="0"/>
          </a:p>
        </p:txBody>
      </p:sp>
    </p:spTree>
    <p:extLst>
      <p:ext uri="{BB962C8B-B14F-4D97-AF65-F5344CB8AC3E}">
        <p14:creationId xmlns:p14="http://schemas.microsoft.com/office/powerpoint/2010/main" val="169693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1E62-FAC9-4DD5-814E-93656503E3D6}"/>
              </a:ext>
            </a:extLst>
          </p:cNvPr>
          <p:cNvSpPr>
            <a:spLocks noGrp="1"/>
          </p:cNvSpPr>
          <p:nvPr>
            <p:ph type="title"/>
          </p:nvPr>
        </p:nvSpPr>
        <p:spPr>
          <a:xfrm>
            <a:off x="457200" y="274638"/>
            <a:ext cx="7620000" cy="1143000"/>
          </a:xfrm>
        </p:spPr>
        <p:txBody>
          <a:bodyPr anchor="ctr">
            <a:normAutofit/>
          </a:bodyPr>
          <a:lstStyle/>
          <a:p>
            <a:r>
              <a:rPr lang="en-US" dirty="0"/>
              <a:t>Meeting Minutes</a:t>
            </a:r>
          </a:p>
        </p:txBody>
      </p:sp>
      <p:sp>
        <p:nvSpPr>
          <p:cNvPr id="3" name="Content Placeholder 2">
            <a:extLst>
              <a:ext uri="{FF2B5EF4-FFF2-40B4-BE49-F238E27FC236}">
                <a16:creationId xmlns:a16="http://schemas.microsoft.com/office/drawing/2014/main" id="{7394134D-8644-445E-AF58-93C0532831DF}"/>
              </a:ext>
            </a:extLst>
          </p:cNvPr>
          <p:cNvSpPr>
            <a:spLocks noGrp="1"/>
          </p:cNvSpPr>
          <p:nvPr>
            <p:ph sz="half" idx="1"/>
          </p:nvPr>
        </p:nvSpPr>
        <p:spPr>
          <a:xfrm>
            <a:off x="192156" y="1630018"/>
            <a:ext cx="3807350" cy="5043713"/>
          </a:xfrm>
        </p:spPr>
        <p:txBody>
          <a:bodyPr>
            <a:normAutofit/>
          </a:bodyPr>
          <a:lstStyle/>
          <a:p>
            <a:pPr marL="114298" indent="0">
              <a:buNone/>
            </a:pPr>
            <a:r>
              <a:rPr lang="en-US" sz="2400" dirty="0"/>
              <a:t>Minutes from the last  RCC meeting held on</a:t>
            </a:r>
          </a:p>
          <a:p>
            <a:pPr marL="114298" indent="0">
              <a:buNone/>
            </a:pPr>
            <a:r>
              <a:rPr lang="en-US" sz="2400" dirty="0"/>
              <a:t>January 17, 2023,</a:t>
            </a:r>
          </a:p>
          <a:p>
            <a:pPr marL="114298" indent="0">
              <a:buNone/>
            </a:pPr>
            <a:r>
              <a:rPr lang="en-US" sz="2400" dirty="0"/>
              <a:t>were distributed to members prior to the meeting for their review.</a:t>
            </a:r>
          </a:p>
          <a:p>
            <a:endParaRPr lang="en-US" sz="2400" dirty="0"/>
          </a:p>
          <a:p>
            <a:r>
              <a:rPr lang="en-US" sz="2400" dirty="0"/>
              <a:t>Corrections?</a:t>
            </a:r>
          </a:p>
          <a:p>
            <a:r>
              <a:rPr lang="en-US" sz="2400" dirty="0"/>
              <a:t>Motion to accept?</a:t>
            </a:r>
          </a:p>
          <a:p>
            <a:endParaRPr lang="en-US" dirty="0"/>
          </a:p>
          <a:p>
            <a:endParaRPr lang="en-US" dirty="0"/>
          </a:p>
        </p:txBody>
      </p:sp>
      <p:pic>
        <p:nvPicPr>
          <p:cNvPr id="6" name="Picture 5" descr="Graphical user interface&#10;&#10;Description automatically generated">
            <a:extLst>
              <a:ext uri="{FF2B5EF4-FFF2-40B4-BE49-F238E27FC236}">
                <a16:creationId xmlns:a16="http://schemas.microsoft.com/office/drawing/2014/main" id="{0A0A4C75-5467-441D-AC36-B58EE80AF5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44186" y="1757439"/>
            <a:ext cx="3657600" cy="3657600"/>
          </a:xfrm>
          <a:prstGeom prst="rect">
            <a:avLst/>
          </a:prstGeom>
          <a:noFill/>
        </p:spPr>
      </p:pic>
    </p:spTree>
    <p:extLst>
      <p:ext uri="{BB962C8B-B14F-4D97-AF65-F5344CB8AC3E}">
        <p14:creationId xmlns:p14="http://schemas.microsoft.com/office/powerpoint/2010/main" val="207950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DFB7F-E72F-1D2C-C974-82DFF2282C6F}"/>
            </a:ext>
          </a:extLst>
        </p:cNvPr>
        <p:cNvGrpSpPr/>
        <p:nvPr/>
      </p:nvGrpSpPr>
      <p:grpSpPr>
        <a:xfrm>
          <a:off x="0" y="0"/>
          <a:ext cx="0" cy="0"/>
          <a:chOff x="0" y="0"/>
          <a:chExt cx="0" cy="0"/>
        </a:xfrm>
      </p:grpSpPr>
      <p:pic>
        <p:nvPicPr>
          <p:cNvPr id="6" name="Picture 5" descr="A cartoon character climbing up a staircase&#10;&#10;Description automatically generated">
            <a:extLst>
              <a:ext uri="{FF2B5EF4-FFF2-40B4-BE49-F238E27FC236}">
                <a16:creationId xmlns:a16="http://schemas.microsoft.com/office/drawing/2014/main" id="{0C45F2B0-D3C3-6713-2521-40A8D4C972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724" y="215659"/>
            <a:ext cx="3303917" cy="3303917"/>
          </a:xfrm>
          <a:prstGeom prst="rect">
            <a:avLst/>
          </a:prstGeom>
        </p:spPr>
      </p:pic>
      <p:sp>
        <p:nvSpPr>
          <p:cNvPr id="3" name="TextBox 2">
            <a:extLst>
              <a:ext uri="{FF2B5EF4-FFF2-40B4-BE49-F238E27FC236}">
                <a16:creationId xmlns:a16="http://schemas.microsoft.com/office/drawing/2014/main" id="{665E77A4-ADA7-3E3A-4E81-FDFADFA20B59}"/>
              </a:ext>
            </a:extLst>
          </p:cNvPr>
          <p:cNvSpPr txBox="1"/>
          <p:nvPr/>
        </p:nvSpPr>
        <p:spPr>
          <a:xfrm>
            <a:off x="1319840" y="4537495"/>
            <a:ext cx="5279367" cy="984885"/>
          </a:xfrm>
          <a:prstGeom prst="rect">
            <a:avLst/>
          </a:prstGeom>
          <a:noFill/>
        </p:spPr>
        <p:txBody>
          <a:bodyPr wrap="square" rtlCol="0">
            <a:spAutoFit/>
          </a:bodyPr>
          <a:lstStyle/>
          <a:p>
            <a:r>
              <a:rPr lang="en-US" sz="2000" b="1" dirty="0">
                <a:solidFill>
                  <a:schemeClr val="tx2"/>
                </a:solidFill>
              </a:rPr>
              <a:t>Step Five</a:t>
            </a:r>
            <a:r>
              <a:rPr lang="en-US" sz="2000" dirty="0"/>
              <a:t>: Develop Action Items for each Strategy</a:t>
            </a:r>
          </a:p>
          <a:p>
            <a:r>
              <a:rPr lang="en-US" sz="2000" dirty="0"/>
              <a:t>	Consider Current Action Items</a:t>
            </a:r>
          </a:p>
          <a:p>
            <a:endParaRPr lang="en-US" dirty="0"/>
          </a:p>
        </p:txBody>
      </p:sp>
    </p:spTree>
    <p:extLst>
      <p:ext uri="{BB962C8B-B14F-4D97-AF65-F5344CB8AC3E}">
        <p14:creationId xmlns:p14="http://schemas.microsoft.com/office/powerpoint/2010/main" val="3171343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98EBA-14A5-3E17-28DF-9E1BE195C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5467D-2483-77F6-1563-1E6949031836}"/>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600" dirty="0"/>
              <a:t>Consider current Action Items…      	</a:t>
            </a:r>
          </a:p>
        </p:txBody>
      </p:sp>
      <p:pic>
        <p:nvPicPr>
          <p:cNvPr id="5" name="Picture 4" descr="A cartoon character sitting in front of many question marks&#10;&#10;Description automatically generated">
            <a:extLst>
              <a:ext uri="{FF2B5EF4-FFF2-40B4-BE49-F238E27FC236}">
                <a16:creationId xmlns:a16="http://schemas.microsoft.com/office/drawing/2014/main" id="{8383BBFE-C119-9A3E-96FC-FD0BB787B0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3873" y="1138685"/>
            <a:ext cx="4754562" cy="4123427"/>
          </a:xfrm>
          <a:prstGeom prst="rect">
            <a:avLst/>
          </a:prstGeom>
          <a:noFill/>
        </p:spPr>
      </p:pic>
      <p:sp>
        <p:nvSpPr>
          <p:cNvPr id="6" name="TextBox 5">
            <a:extLst>
              <a:ext uri="{FF2B5EF4-FFF2-40B4-BE49-F238E27FC236}">
                <a16:creationId xmlns:a16="http://schemas.microsoft.com/office/drawing/2014/main" id="{990B6313-F90C-0CE2-CAFE-A1E3062E88BA}"/>
              </a:ext>
            </a:extLst>
          </p:cNvPr>
          <p:cNvSpPr txBox="1"/>
          <p:nvPr/>
        </p:nvSpPr>
        <p:spPr>
          <a:xfrm>
            <a:off x="2065307" y="5119150"/>
            <a:ext cx="8108831" cy="1200329"/>
          </a:xfrm>
          <a:prstGeom prst="rect">
            <a:avLst/>
          </a:prstGeom>
          <a:noFill/>
        </p:spPr>
        <p:txBody>
          <a:bodyPr wrap="square" rtlCol="0">
            <a:spAutoFit/>
          </a:bodyPr>
          <a:lstStyle/>
          <a:p>
            <a:r>
              <a:rPr lang="en-US" sz="3600" dirty="0">
                <a:solidFill>
                  <a:schemeClr val="tx2"/>
                </a:solidFill>
              </a:rPr>
              <a:t>Review, revise and create new </a:t>
            </a:r>
          </a:p>
          <a:p>
            <a:r>
              <a:rPr lang="en-US" sz="3600" b="1" dirty="0">
                <a:solidFill>
                  <a:schemeClr val="tx2"/>
                </a:solidFill>
              </a:rPr>
              <a:t>              Action Items</a:t>
            </a:r>
          </a:p>
        </p:txBody>
      </p:sp>
    </p:spTree>
    <p:extLst>
      <p:ext uri="{BB962C8B-B14F-4D97-AF65-F5344CB8AC3E}">
        <p14:creationId xmlns:p14="http://schemas.microsoft.com/office/powerpoint/2010/main" val="2320444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525F-0362-C29E-E2F6-B2A63D60BF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FEF747-CCAD-6EA9-34B5-8F10052C6790}"/>
              </a:ext>
            </a:extLst>
          </p:cNvPr>
          <p:cNvSpPr txBox="1"/>
          <p:nvPr/>
        </p:nvSpPr>
        <p:spPr>
          <a:xfrm>
            <a:off x="293298" y="103517"/>
            <a:ext cx="7694762" cy="6956071"/>
          </a:xfrm>
          <a:prstGeom prst="rect">
            <a:avLst/>
          </a:prstGeom>
          <a:noFill/>
        </p:spPr>
        <p:txBody>
          <a:bodyPr wrap="square" rtlCol="0">
            <a:spAutoFit/>
          </a:bodyPr>
          <a:lstStyle/>
          <a:p>
            <a:pPr marL="0" marR="0">
              <a:lnSpc>
                <a:spcPct val="107000"/>
              </a:lnSpc>
              <a:spcBef>
                <a:spcPts val="0"/>
              </a:spcBef>
              <a:spcAft>
                <a:spcPts val="0"/>
              </a:spcAft>
            </a:pPr>
            <a:r>
              <a:rPr lang="en-US" sz="16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1: To Maintain and Expand Transportation Services and Options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1.1 </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Support initiatives for cost effective vehicle replacement, fleet expansion, and needed safety adjustments.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to log and document regional vehicle milage, age, and condition and perform appropriate data analysis.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Monitor and share other funding sources for purchasing or leasing transportation service vehicles.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Schedule 5310 Grant Application workshop and assistance.</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options for introduction of zero emission and electric vehicles into regional fleets.                </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a:t>
            </a: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trategy 1.2 - </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Increase access to affordable and available employment transportation options.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Extend or create service hours of transportation to support varying employment schedules, including shift work needs, and transportation beyond the 7am- 5pm M-F hours.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Coordinate with job and career centers, and Ohio Means Jobs, to track employment transportation needs and provide information.</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Educate employers about available resources to coordinate employment transportation.</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Utilize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GOhio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Commute platform when available for carpool/vanpool possibilities.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and consider micro transit options to provide employment transportation.</a:t>
            </a:r>
          </a:p>
          <a:p>
            <a:endParaRPr lang="en-US" dirty="0"/>
          </a:p>
        </p:txBody>
      </p:sp>
    </p:spTree>
    <p:extLst>
      <p:ext uri="{BB962C8B-B14F-4D97-AF65-F5344CB8AC3E}">
        <p14:creationId xmlns:p14="http://schemas.microsoft.com/office/powerpoint/2010/main" val="3799236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C706-B7A9-ADB0-4E85-646F6699CF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8D0AFC-559B-E2A3-09BD-E7565975DA39}"/>
              </a:ext>
            </a:extLst>
          </p:cNvPr>
          <p:cNvSpPr txBox="1"/>
          <p:nvPr/>
        </p:nvSpPr>
        <p:spPr>
          <a:xfrm>
            <a:off x="241540" y="172528"/>
            <a:ext cx="7392837" cy="646331"/>
          </a:xfrm>
          <a:prstGeom prst="rect">
            <a:avLst/>
          </a:prstGeom>
          <a:noFill/>
        </p:spPr>
        <p:txBody>
          <a:bodyPr wrap="square" rtlCol="0">
            <a:spAutoFit/>
          </a:bodyPr>
          <a:lstStyle/>
          <a:p>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1: To Maintain and Expand Transportation Services and Options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6270140-A453-7E06-4AFB-FADA2A86139D}"/>
              </a:ext>
            </a:extLst>
          </p:cNvPr>
          <p:cNvSpPr txBox="1"/>
          <p:nvPr/>
        </p:nvSpPr>
        <p:spPr>
          <a:xfrm>
            <a:off x="241540" y="672860"/>
            <a:ext cx="7962181" cy="5638723"/>
          </a:xfrm>
          <a:prstGeom prst="rect">
            <a:avLst/>
          </a:prstGeom>
          <a:noFill/>
        </p:spPr>
        <p:txBody>
          <a:bodyPr wrap="square" rtlCol="0">
            <a:spAutoFit/>
          </a:bodyPr>
          <a:lstStyle/>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1.3</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Create more affordable, efficient, and available Out of County (OOC)/Out of Region (OOR) transportation.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Decrease one person vehicle trips for all providers by coordinating rides especially for OOC/OOR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and consider fare capping strategies.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1.4</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Expand service hours of operation and create or expand weekend services.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Reduce one person vehicle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Develop best practices of No Show/Cancellation Policies.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fixed route and shuttle service options.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micro transit options.</a:t>
            </a:r>
          </a:p>
          <a:p>
            <a:pPr marL="0" marR="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1.5</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Enhance and support the creation and use of regionally beneficial technologies.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and develop common or functionally interconnected scheduling software technology to be used throughout the region.</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Share scheduling portals with medical providers to effectively schedule medical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Encourage trip reminder calls be made for all riders of scheduled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89165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388F4-6DF7-2648-7143-9F878F15C9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B03AA4-8653-0A3A-45E4-FFF4CC3C87CA}"/>
              </a:ext>
            </a:extLst>
          </p:cNvPr>
          <p:cNvSpPr txBox="1"/>
          <p:nvPr/>
        </p:nvSpPr>
        <p:spPr>
          <a:xfrm>
            <a:off x="181155" y="327804"/>
            <a:ext cx="8195094" cy="6791283"/>
          </a:xfrm>
          <a:prstGeom prst="rect">
            <a:avLst/>
          </a:prstGeom>
          <a:noFill/>
        </p:spPr>
        <p:txBody>
          <a:bodyPr wrap="square" rtlCol="0">
            <a:spAutoFit/>
          </a:bodyPr>
          <a:lstStyle/>
          <a:p>
            <a:pPr marL="0" marR="0">
              <a:lnSpc>
                <a:spcPct val="107000"/>
              </a:lnSpc>
              <a:spcBef>
                <a:spcPts val="0"/>
              </a:spcBef>
              <a:spcAft>
                <a:spcPts val="0"/>
              </a:spcAft>
            </a:pPr>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2: To Educate and Inform the Public, HHS Agencies and Organizations, and other Stakeholders as to the Transportation Services and Options Available.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2.1</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Support and utilize Mobility Management Program.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monthly Regional Council of Mobility Managers meetings.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to include Mobility Managers on Steering Committee.</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Support regional Mobility Management coverage for all counties in region.</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Encourage strong working relationship between public transits and mobility management.</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2.2</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Continue quarterly RCC and monthly Steering Committee meetings.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quarterly RCC and monthly Steering Committee meetings.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2.3</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Increase marketing and advertising of transportation services and options.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Increase education and awareness with the public, employers, employees and job seekers to available employment transportation services and options.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Increase education and awareness within Stakeholder organizations and the public of equity and access initiatives within transportation services and options.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Build collaborative network of existing HHS and healthcare providers to promote affordable, available, collaborative regional medical transportation access.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Promote the Region 9 Resource Guide.</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Host and attend local public workshops and marketing events.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Promote social media opportunities and regional commercials.</a:t>
            </a:r>
          </a:p>
          <a:p>
            <a:pPr marL="45720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527696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4097F-6290-A859-4D96-C78CECACB4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B63122-414E-36B1-48FA-D84BE40F7D17}"/>
              </a:ext>
            </a:extLst>
          </p:cNvPr>
          <p:cNvSpPr txBox="1"/>
          <p:nvPr/>
        </p:nvSpPr>
        <p:spPr>
          <a:xfrm>
            <a:off x="241540" y="241540"/>
            <a:ext cx="8134709" cy="5506829"/>
          </a:xfrm>
          <a:prstGeom prst="rect">
            <a:avLst/>
          </a:prstGeom>
          <a:noFill/>
        </p:spPr>
        <p:txBody>
          <a:bodyPr wrap="square" rtlCol="0">
            <a:spAutoFit/>
          </a:bodyPr>
          <a:lstStyle/>
          <a:p>
            <a:pPr marL="0" marR="0">
              <a:lnSpc>
                <a:spcPct val="107000"/>
              </a:lnSpc>
              <a:spcBef>
                <a:spcPts val="0"/>
              </a:spcBef>
              <a:spcAft>
                <a:spcPts val="0"/>
              </a:spcAft>
            </a:pPr>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2: To Educate and Inform the Public, HHS Agencies and Organizations, and other Stakeholders as to the Transportation Services and Options Available.</a:t>
            </a:r>
          </a:p>
          <a:p>
            <a:pPr marL="0" marR="0">
              <a:lnSpc>
                <a:spcPct val="107000"/>
              </a:lnSpc>
              <a:spcBef>
                <a:spcPts val="0"/>
              </a:spcBef>
              <a:spcAft>
                <a:spcPts val="0"/>
              </a:spcAft>
            </a:pPr>
            <a:endParaRPr lang="en-US" b="1" u="sng"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u="sng"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2.4</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Enhance and support the use of regionally beneficial technologies.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Utilize the Region 9 Mobility Solutions Center, when available, to function effectively for the whole region. (This has now been encompassed into the Mobility Ohio Pilot Project and the Regional Transportation Resource Center ( RTRC9)</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Support, promote, and utilize the Region 9 Resource Guide.</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possibilities for a regional app that would allow for scheduling and payment of trips.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Coordinate the Region 9 Resource Guide, Region 9 Mobility Solutions Center</a:t>
            </a:r>
          </a:p>
          <a:p>
            <a:pPr marL="45720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(now RTRC9 with Mobility Ohio Pilot), and Regional Survey of Unmet Needs Survey link.</a:t>
            </a:r>
          </a:p>
          <a:p>
            <a:pPr marL="45720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2.5 - </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Continue annual Origin-Destination (O-D) mapping.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600" b="1"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to request and map O-D information from transits and transportation providers.</a:t>
            </a:r>
          </a:p>
          <a:p>
            <a:pPr marL="0" marR="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8604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BEA5-E502-F7A3-C978-608313EEB4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D5A17D-1E46-C8C0-4A37-19955EAFE3C0}"/>
              </a:ext>
            </a:extLst>
          </p:cNvPr>
          <p:cNvSpPr txBox="1"/>
          <p:nvPr/>
        </p:nvSpPr>
        <p:spPr>
          <a:xfrm>
            <a:off x="301925" y="120816"/>
            <a:ext cx="7660256" cy="6000874"/>
          </a:xfrm>
          <a:prstGeom prst="rect">
            <a:avLst/>
          </a:prstGeom>
          <a:noFill/>
        </p:spPr>
        <p:txBody>
          <a:bodyPr wrap="square" rtlCol="0">
            <a:spAutoFit/>
          </a:bodyPr>
          <a:lstStyle/>
          <a:p>
            <a:pPr marL="457200" marR="0" indent="-457200">
              <a:lnSpc>
                <a:spcPct val="107000"/>
              </a:lnSpc>
              <a:spcBef>
                <a:spcPts val="0"/>
              </a:spcBef>
              <a:spcAft>
                <a:spcPts val="0"/>
              </a:spcAft>
            </a:pPr>
            <a:r>
              <a:rPr lang="en-US" sz="1800"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none" strike="noStrike"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3.1</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Continue monthly Steering Committee meetings.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Provide monthly Steering Committee meetings.</a:t>
            </a:r>
          </a:p>
          <a:p>
            <a:pPr marL="0" marR="0">
              <a:lnSpc>
                <a:spcPct val="107000"/>
              </a:lnSpc>
              <a:spcBef>
                <a:spcPts val="0"/>
              </a:spcBef>
              <a:spcAft>
                <a:spcPts val="0"/>
              </a:spcAft>
            </a:pPr>
            <a:r>
              <a:rPr lang="en-US" sz="1600" kern="1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3.2</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Build collaborative network of new and existing providers and other stakeholder agencies to promote affordable, available, collaborative regional transportation access for all.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Increase County level participation in TAC meetings.</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Increase participation and membership in the Regional Coordinated Council (RCC).</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Promote the Regional Survey of Unmet Needs.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Meet with each county DJFS individually and in a group.</a:t>
            </a: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3.3</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Support initiatives that promote broadband, cell phone, and internet access, and connectivity, for the region and locally.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Support OMEGA and ODOT broadband expansion projects in the region.</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Advocate for and support initiatives that promote all forms of connectivity issues within the region and locally.</a:t>
            </a:r>
          </a:p>
          <a:p>
            <a:pPr marL="457200" marR="0" indent="-1143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Research funding opportunities available through the Bipartisan Infrastructure Law (BIL).</a:t>
            </a:r>
          </a:p>
          <a:p>
            <a:endParaRPr lang="en-US" dirty="0"/>
          </a:p>
        </p:txBody>
      </p:sp>
    </p:spTree>
    <p:extLst>
      <p:ext uri="{BB962C8B-B14F-4D97-AF65-F5344CB8AC3E}">
        <p14:creationId xmlns:p14="http://schemas.microsoft.com/office/powerpoint/2010/main" val="2837607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DAE1-FE77-F6D7-61BE-ED87E31BBD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A5C771-64A6-AC20-7785-6E71E32CBC6B}"/>
              </a:ext>
            </a:extLst>
          </p:cNvPr>
          <p:cNvSpPr txBox="1"/>
          <p:nvPr/>
        </p:nvSpPr>
        <p:spPr>
          <a:xfrm>
            <a:off x="241540" y="664234"/>
            <a:ext cx="7712015" cy="5398594"/>
          </a:xfrm>
          <a:prstGeom prst="rect">
            <a:avLst/>
          </a:prstGeom>
          <a:noFill/>
        </p:spPr>
        <p:txBody>
          <a:bodyPr wrap="square" rtlCol="0">
            <a:spAutoFit/>
          </a:bodyPr>
          <a:lstStyle/>
          <a:p>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p>
          <a:p>
            <a:endParaRPr lang="en-US" b="1" u="sng"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endParaRPr lang="en-US" sz="16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3.4</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Standardize regional forms, policies, and procedures.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regional cost allocation, and billing and rate coordination between transportation service providers and human services agencies. (This is now included in the Mobility Ohio Pilot Project to begin in January 2024 in four of the Region 9 counties)</a:t>
            </a:r>
          </a:p>
          <a:p>
            <a:pPr marL="45720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Promote coordination of one regional DJFS policy, trip requirements, and payment facilitation. (This is now included in the Mobility Ohio Pilot Project to begin in January 2024 in four of the Region 9 counties)</a:t>
            </a:r>
          </a:p>
          <a:p>
            <a:pPr marL="0" marR="0">
              <a:lnSpc>
                <a:spcPct val="107000"/>
              </a:lnSpc>
              <a:spcBef>
                <a:spcPts val="0"/>
              </a:spcBef>
              <a:spcAft>
                <a:spcPts val="0"/>
              </a:spcAft>
            </a:pP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3.5</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Examine current and alternative fare structures.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regional fare capping pilot program.</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a regional app for scheduling and payment of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Explore possibility and structure of standardized fares across counties.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the possibility of setting regional OOR and OOC rates.</a:t>
            </a:r>
          </a:p>
          <a:p>
            <a:pPr marL="0" marR="0">
              <a:lnSpc>
                <a:spcPct val="107000"/>
              </a:lnSpc>
              <a:spcBef>
                <a:spcPts val="0"/>
              </a:spcBef>
              <a:spcAft>
                <a:spcPts val="0"/>
              </a:spcAft>
            </a:pP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18112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9F9B-F98C-48E6-D401-7107EEDC00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7E16C8-688D-F8B2-8A7C-89860B5390DD}"/>
              </a:ext>
            </a:extLst>
          </p:cNvPr>
          <p:cNvSpPr txBox="1"/>
          <p:nvPr/>
        </p:nvSpPr>
        <p:spPr>
          <a:xfrm>
            <a:off x="232913" y="232913"/>
            <a:ext cx="6961517" cy="4635243"/>
          </a:xfrm>
          <a:prstGeom prst="rect">
            <a:avLst/>
          </a:prstGeom>
          <a:noFill/>
        </p:spPr>
        <p:txBody>
          <a:bodyPr wrap="square" rtlCol="0">
            <a:spAutoFit/>
          </a:bodyPr>
          <a:lstStyle/>
          <a:p>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p>
          <a:p>
            <a:endParaRPr lang="en-US" b="1" u="sng"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endPar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3.6</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Utilize and promote Region 9 Mobility Solutions Center (MSC)*.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Maintain Mobility Management participation in all aspects of Mobility Solution Center.</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Cross promote the MSC with the Region 9 Resource Guide.</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Develop regional Memorandums of Understanding.</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Provide regional marketing and other regional support.</a:t>
            </a:r>
          </a:p>
          <a:p>
            <a:pPr marL="45720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This strategy has been incorporated into the Mobility Ohio pilot project to begin January 2024 in four of our counties. Development of the ODOT pilot project has begun and will continue to develop in CY 2023 building toward implementation in January 2024.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4CF44422-6D44-8DB2-01FD-DE6940B13862}"/>
              </a:ext>
            </a:extLst>
          </p:cNvPr>
          <p:cNvSpPr txBox="1"/>
          <p:nvPr/>
        </p:nvSpPr>
        <p:spPr>
          <a:xfrm>
            <a:off x="370936" y="4166558"/>
            <a:ext cx="7927675" cy="3004027"/>
          </a:xfrm>
          <a:prstGeom prst="rect">
            <a:avLst/>
          </a:prstGeom>
          <a:noFill/>
        </p:spPr>
        <p:txBody>
          <a:bodyPr wrap="square" rtlCol="0">
            <a:spAutoFit/>
          </a:bodyPr>
          <a:lstStyle/>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3.7</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Create innovative pilot programs (OOC/OOR, volunteer companions, volunteer drivers, innovative fund braiding, media outreach, etc.).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Micro transit pilot program in region or in a regional segment.</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EV pilot program.</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regionwide transportation pass (Universal Travelers Card for region).</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volunteer transportation companions pilot program.</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employment transportation routes within or between counties.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and support multi-county coordinated programs.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Develop “transfer points” between counties for coordinated trips.</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92898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4E1F6-FE22-FA7C-D60A-281410424EF2}"/>
              </a:ext>
            </a:extLst>
          </p:cNvPr>
          <p:cNvSpPr txBox="1"/>
          <p:nvPr/>
        </p:nvSpPr>
        <p:spPr>
          <a:xfrm>
            <a:off x="396815" y="267419"/>
            <a:ext cx="7643004" cy="4112023"/>
          </a:xfrm>
          <a:prstGeom prst="rect">
            <a:avLst/>
          </a:prstGeom>
          <a:noFill/>
        </p:spPr>
        <p:txBody>
          <a:bodyPr wrap="square" rtlCol="0">
            <a:spAutoFit/>
          </a:bodyPr>
          <a:lstStyle/>
          <a:p>
            <a:r>
              <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Goal 3: To Ensure and Increase Equity, Access, Inclusivity, and Safety in Transportation Services and Options.</a:t>
            </a:r>
          </a:p>
          <a:p>
            <a:endParaRPr lang="en-US" b="1" u="sng" kern="100" dirty="0">
              <a:solidFill>
                <a:srgbClr val="377A40"/>
              </a:solidFill>
              <a:latin typeface="Calibri" panose="020F0502020204030204" pitchFamily="34" charset="0"/>
              <a:ea typeface="Calibri" panose="020F0502020204030204" pitchFamily="34" charset="0"/>
              <a:cs typeface="Times New Roman" panose="02020603050405020304" pitchFamily="18" charset="0"/>
            </a:endParaRPr>
          </a:p>
          <a:p>
            <a:endPar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3.8 - </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Establish and maintain infectious disease/Emergency specific responses (COVID, Natural Disasters, Etc.).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Monitor and implement ODOT, FTA, and TSA directives as they are issued.</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i="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Strategy 3.9</a:t>
            </a:r>
            <a:r>
              <a:rPr lang="en-US" sz="1600" b="1"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rPr>
              <a:t> - Ensure equity, access, and inclusion for all riders.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5715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Continue to survey and monitor needs, unmet needs, and satisfaction of riders in the region.</a:t>
            </a:r>
          </a:p>
          <a:p>
            <a:pPr marL="0" marR="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Support active transportation initiatives.</a:t>
            </a:r>
          </a:p>
          <a:p>
            <a:pPr marL="457200" marR="0" indent="-457200">
              <a:lnSpc>
                <a:spcPct val="107000"/>
              </a:lnSpc>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Consider new ways to access underserved populations and transportation desert areas.</a:t>
            </a:r>
          </a:p>
          <a:p>
            <a:endParaRPr lang="en-US" sz="1800" b="1" u="sng" kern="100" dirty="0">
              <a:solidFill>
                <a:srgbClr val="377A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222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4CFB-51DB-A0F0-9028-F956907E2CDF}"/>
              </a:ext>
            </a:extLst>
          </p:cNvPr>
          <p:cNvSpPr>
            <a:spLocks noGrp="1"/>
          </p:cNvSpPr>
          <p:nvPr>
            <p:ph type="title"/>
          </p:nvPr>
        </p:nvSpPr>
        <p:spPr>
          <a:xfrm>
            <a:off x="457200" y="274638"/>
            <a:ext cx="7620000" cy="1143000"/>
          </a:xfrm>
        </p:spPr>
        <p:txBody>
          <a:bodyPr vert="horz" lIns="91440" tIns="45720" rIns="91440" bIns="45720" rtlCol="0" anchor="ctr">
            <a:normAutofit/>
          </a:bodyPr>
          <a:lstStyle/>
          <a:p>
            <a:pPr>
              <a:lnSpc>
                <a:spcPct val="90000"/>
              </a:lnSpc>
            </a:pPr>
            <a:r>
              <a:rPr lang="en-US" sz="3900" kern="1200" cap="none" spc="-100" baseline="0">
                <a:ln>
                  <a:noFill/>
                </a:ln>
                <a:effectLst/>
                <a:latin typeface="+mj-lt"/>
                <a:ea typeface="+mj-ea"/>
                <a:cs typeface="+mj-cs"/>
              </a:rPr>
              <a:t>SROI Study link and Legislative Paper</a:t>
            </a:r>
          </a:p>
        </p:txBody>
      </p:sp>
      <p:pic>
        <p:nvPicPr>
          <p:cNvPr id="7" name="Picture 6">
            <a:extLst>
              <a:ext uri="{FF2B5EF4-FFF2-40B4-BE49-F238E27FC236}">
                <a16:creationId xmlns:a16="http://schemas.microsoft.com/office/drawing/2014/main" id="{1B9F08A9-8C1D-9016-CF7E-CC1BC4F69BA9}"/>
              </a:ext>
            </a:extLst>
          </p:cNvPr>
          <p:cNvPicPr>
            <a:picLocks noChangeAspect="1"/>
          </p:cNvPicPr>
          <p:nvPr/>
        </p:nvPicPr>
        <p:blipFill>
          <a:blip r:embed="rId2"/>
          <a:stretch>
            <a:fillRect/>
          </a:stretch>
        </p:blipFill>
        <p:spPr>
          <a:xfrm>
            <a:off x="457200" y="2474081"/>
            <a:ext cx="3053751" cy="4109281"/>
          </a:xfrm>
          <a:prstGeom prst="rect">
            <a:avLst/>
          </a:prstGeom>
          <a:ln w="57150" cap="sq" cmpd="thickThin">
            <a:solidFill>
              <a:schemeClr val="tx2">
                <a:lumMod val="75000"/>
              </a:schemeClr>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2C5DD4DE-452D-0CE0-A63A-AEB8B25193EC}"/>
              </a:ext>
            </a:extLst>
          </p:cNvPr>
          <p:cNvSpPr txBox="1"/>
          <p:nvPr/>
        </p:nvSpPr>
        <p:spPr>
          <a:xfrm>
            <a:off x="163901" y="1200452"/>
            <a:ext cx="9713344" cy="4590288"/>
          </a:xfrm>
          <a:prstGeom prst="rect">
            <a:avLst/>
          </a:prstGeom>
        </p:spPr>
        <p:txBody>
          <a:bodyPr vert="horz" lIns="91440" tIns="45720" rIns="91440" bIns="45720" rtlCol="0">
            <a:normAutofit fontScale="92500" lnSpcReduction="20000"/>
          </a:bodyPr>
          <a:lstStyle/>
          <a:p>
            <a:pPr marL="342892" indent="-228594" defTabSz="914378">
              <a:lnSpc>
                <a:spcPct val="90000"/>
              </a:lnSpc>
              <a:spcBef>
                <a:spcPct val="20000"/>
              </a:spcBef>
              <a:buClr>
                <a:schemeClr val="accent1"/>
              </a:buClr>
              <a:buFont typeface="Arial" pitchFamily="34" charset="0"/>
              <a:buChar char="•"/>
            </a:pPr>
            <a:endParaRPr lang="en-US" sz="2800" dirty="0"/>
          </a:p>
          <a:p>
            <a:pPr marL="342892" indent="-228594" defTabSz="914378">
              <a:lnSpc>
                <a:spcPct val="90000"/>
              </a:lnSpc>
              <a:spcBef>
                <a:spcPct val="20000"/>
              </a:spcBef>
              <a:buClr>
                <a:schemeClr val="accent1"/>
              </a:buClr>
              <a:buFont typeface="Arial" pitchFamily="34" charset="0"/>
              <a:buChar char="•"/>
            </a:pPr>
            <a:r>
              <a:rPr lang="en-US" sz="2800" dirty="0"/>
              <a:t>Study Link:</a:t>
            </a:r>
          </a:p>
          <a:p>
            <a:pPr marL="342892" marR="0" indent="-228594" defTabSz="914378">
              <a:lnSpc>
                <a:spcPct val="90000"/>
              </a:lnSpc>
              <a:spcBef>
                <a:spcPct val="20000"/>
              </a:spcBef>
              <a:spcAft>
                <a:spcPts val="0"/>
              </a:spcAft>
              <a:buClr>
                <a:schemeClr val="accent1"/>
              </a:buClr>
              <a:buFont typeface="Arial" pitchFamily="34" charset="0"/>
              <a:buChar char="•"/>
            </a:pPr>
            <a:r>
              <a:rPr lang="en-US" sz="2800" u="sng" dirty="0">
                <a:effectLst/>
                <a:hlinkClick r:id="rId3">
                  <a:extLst>
                    <a:ext uri="{A12FA001-AC4F-418D-AE19-62706E023703}">
                      <ahyp:hlinkClr xmlns:ahyp="http://schemas.microsoft.com/office/drawing/2018/hyperlinkcolor" val="tx"/>
                    </a:ext>
                  </a:extLst>
                </a:hlinkClick>
              </a:rPr>
              <a:t>https://omegadistrict.org/programs/transit/sroireport/</a:t>
            </a:r>
            <a:endParaRPr lang="en-US" sz="2800" dirty="0">
              <a:effectLst/>
            </a:endParaRPr>
          </a:p>
          <a:p>
            <a:pPr marL="342892" marR="0" indent="-228594" defTabSz="914378">
              <a:lnSpc>
                <a:spcPct val="90000"/>
              </a:lnSpc>
              <a:spcBef>
                <a:spcPct val="20000"/>
              </a:spcBef>
              <a:spcAft>
                <a:spcPts val="0"/>
              </a:spcAft>
              <a:buClr>
                <a:schemeClr val="accent1"/>
              </a:buClr>
              <a:buFont typeface="Arial" pitchFamily="34" charset="0"/>
              <a:buChar char="•"/>
            </a:pPr>
            <a:endParaRPr lang="en-US" sz="2800" dirty="0">
              <a:effectLst/>
            </a:endParaRPr>
          </a:p>
          <a:p>
            <a:pPr marL="342892" marR="0" indent="-228594" defTabSz="914378">
              <a:lnSpc>
                <a:spcPct val="90000"/>
              </a:lnSpc>
              <a:spcBef>
                <a:spcPct val="20000"/>
              </a:spcBef>
              <a:spcAft>
                <a:spcPts val="0"/>
              </a:spcAft>
              <a:buClr>
                <a:schemeClr val="accent1"/>
              </a:buClr>
              <a:buFont typeface="Arial" pitchFamily="34" charset="0"/>
              <a:buChar char="•"/>
            </a:pPr>
            <a:endParaRPr lang="en-US" sz="2800" dirty="0"/>
          </a:p>
          <a:p>
            <a:pPr marL="342892" marR="0" indent="-228594" defTabSz="914378">
              <a:lnSpc>
                <a:spcPct val="90000"/>
              </a:lnSpc>
              <a:spcBef>
                <a:spcPct val="20000"/>
              </a:spcBef>
              <a:spcAft>
                <a:spcPts val="0"/>
              </a:spcAft>
              <a:buClr>
                <a:schemeClr val="accent1"/>
              </a:buClr>
              <a:buFont typeface="Arial" pitchFamily="34" charset="0"/>
              <a:buChar char="•"/>
            </a:pPr>
            <a:endParaRPr lang="en-US" sz="2800" dirty="0"/>
          </a:p>
          <a:p>
            <a:pPr marL="342892" marR="0" indent="-228594" defTabSz="914378">
              <a:lnSpc>
                <a:spcPct val="90000"/>
              </a:lnSpc>
              <a:spcBef>
                <a:spcPct val="20000"/>
              </a:spcBef>
              <a:spcAft>
                <a:spcPts val="0"/>
              </a:spcAft>
              <a:buClr>
                <a:schemeClr val="accent1"/>
              </a:buClr>
              <a:buFont typeface="Arial" pitchFamily="34" charset="0"/>
              <a:buChar char="•"/>
            </a:pPr>
            <a:endParaRPr lang="en-US" sz="2800" dirty="0"/>
          </a:p>
          <a:p>
            <a:pPr marL="342892" marR="0" indent="-228594" defTabSz="914378">
              <a:lnSpc>
                <a:spcPct val="90000"/>
              </a:lnSpc>
              <a:spcBef>
                <a:spcPct val="20000"/>
              </a:spcBef>
              <a:spcAft>
                <a:spcPts val="0"/>
              </a:spcAft>
              <a:buClr>
                <a:schemeClr val="accent1"/>
              </a:buClr>
              <a:buFont typeface="Arial" pitchFamily="34" charset="0"/>
              <a:buChar char="•"/>
            </a:pPr>
            <a:endParaRPr lang="en-US" sz="2800" dirty="0"/>
          </a:p>
          <a:p>
            <a:pPr marL="3543292" lvl="7" indent="-228594" defTabSz="914378">
              <a:lnSpc>
                <a:spcPct val="90000"/>
              </a:lnSpc>
              <a:spcBef>
                <a:spcPct val="20000"/>
              </a:spcBef>
              <a:buClr>
                <a:schemeClr val="accent1"/>
              </a:buClr>
              <a:buFont typeface="Arial" pitchFamily="34" charset="0"/>
              <a:buChar char="•"/>
            </a:pPr>
            <a:r>
              <a:rPr lang="en-US" sz="2800" dirty="0">
                <a:effectLst/>
              </a:rPr>
              <a:t>It is also available in its entirety</a:t>
            </a:r>
          </a:p>
          <a:p>
            <a:pPr marL="3314698" lvl="7" defTabSz="914378">
              <a:lnSpc>
                <a:spcPct val="90000"/>
              </a:lnSpc>
              <a:spcBef>
                <a:spcPct val="20000"/>
              </a:spcBef>
              <a:buClr>
                <a:schemeClr val="accent1"/>
              </a:buClr>
            </a:pPr>
            <a:r>
              <a:rPr lang="en-US" sz="2800" dirty="0">
                <a:effectLst/>
              </a:rPr>
              <a:t>   on the OMEGA website</a:t>
            </a:r>
          </a:p>
          <a:p>
            <a:pPr marL="3314698" lvl="7" defTabSz="914378">
              <a:lnSpc>
                <a:spcPct val="90000"/>
              </a:lnSpc>
              <a:spcBef>
                <a:spcPct val="20000"/>
              </a:spcBef>
              <a:buClr>
                <a:schemeClr val="accent1"/>
              </a:buClr>
            </a:pPr>
            <a:r>
              <a:rPr lang="en-US" sz="2800" dirty="0"/>
              <a:t>	www.Omegadistrict.org</a:t>
            </a:r>
            <a:r>
              <a:rPr lang="en-US" sz="2800" dirty="0">
                <a:effectLst/>
              </a:rPr>
              <a:t>                               </a:t>
            </a:r>
            <a:r>
              <a:rPr lang="en-US" sz="2800" u="sng" dirty="0"/>
              <a:t>    </a:t>
            </a:r>
            <a:endParaRPr lang="en-US" sz="2800" dirty="0">
              <a:effectLst/>
            </a:endParaRPr>
          </a:p>
          <a:p>
            <a:pPr marL="342892" marR="0" indent="-228594" defTabSz="914378">
              <a:lnSpc>
                <a:spcPct val="90000"/>
              </a:lnSpc>
              <a:spcBef>
                <a:spcPct val="20000"/>
              </a:spcBef>
              <a:spcAft>
                <a:spcPts val="0"/>
              </a:spcAft>
              <a:buClr>
                <a:schemeClr val="accent1"/>
              </a:buClr>
              <a:buFont typeface="Arial" pitchFamily="34" charset="0"/>
              <a:buChar char="•"/>
            </a:pPr>
            <a:r>
              <a:rPr lang="en-US" sz="2800" dirty="0">
                <a:effectLst/>
              </a:rPr>
              <a:t> </a:t>
            </a:r>
          </a:p>
          <a:p>
            <a:pPr marL="342892" indent="-228594" defTabSz="914378">
              <a:lnSpc>
                <a:spcPct val="90000"/>
              </a:lnSpc>
              <a:spcBef>
                <a:spcPct val="20000"/>
              </a:spcBef>
              <a:buClr>
                <a:schemeClr val="accent1"/>
              </a:buClr>
              <a:buFont typeface="Arial" pitchFamily="34" charset="0"/>
              <a:buChar char="•"/>
            </a:pPr>
            <a:endParaRPr lang="en-US" sz="2800" dirty="0"/>
          </a:p>
        </p:txBody>
      </p:sp>
    </p:spTree>
    <p:extLst>
      <p:ext uri="{BB962C8B-B14F-4D97-AF65-F5344CB8AC3E}">
        <p14:creationId xmlns:p14="http://schemas.microsoft.com/office/powerpoint/2010/main" val="1575493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5CC33-A004-189C-317D-66A216B2FD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E63D69-5153-524D-92AE-FA11F2004DEE}"/>
              </a:ext>
            </a:extLst>
          </p:cNvPr>
          <p:cNvSpPr txBox="1"/>
          <p:nvPr/>
        </p:nvSpPr>
        <p:spPr>
          <a:xfrm>
            <a:off x="353683" y="619694"/>
            <a:ext cx="7620000" cy="1143000"/>
          </a:xfrm>
          <a:prstGeom prst="rect">
            <a:avLst/>
          </a:prstGeom>
        </p:spPr>
        <p:txBody>
          <a:bodyPr vert="horz" lIns="91440" tIns="45720" rIns="91440" bIns="45720" rtlCol="0" anchor="ctr">
            <a:normAutofit/>
          </a:bodyPr>
          <a:lstStyle/>
          <a:p>
            <a:pPr defTabSz="914378">
              <a:spcBef>
                <a:spcPct val="0"/>
              </a:spcBef>
              <a:spcAft>
                <a:spcPts val="600"/>
              </a:spcAft>
            </a:pPr>
            <a:r>
              <a:rPr lang="en-US" sz="4300" b="1" kern="1200" cap="none" spc="-100" baseline="0" dirty="0">
                <a:ln>
                  <a:noFill/>
                </a:ln>
                <a:solidFill>
                  <a:schemeClr val="tx2"/>
                </a:solidFill>
                <a:effectLst/>
                <a:latin typeface="+mj-lt"/>
                <a:ea typeface="+mj-ea"/>
                <a:cs typeface="+mj-cs"/>
              </a:rPr>
              <a:t>DEEP BREATH – WE SURVIVED</a:t>
            </a:r>
          </a:p>
        </p:txBody>
      </p:sp>
      <p:pic>
        <p:nvPicPr>
          <p:cNvPr id="4" name="Picture 3" descr="A person standing on top of a mountain&#10;&#10;Description automatically generated">
            <a:extLst>
              <a:ext uri="{FF2B5EF4-FFF2-40B4-BE49-F238E27FC236}">
                <a16:creationId xmlns:a16="http://schemas.microsoft.com/office/drawing/2014/main" id="{2404466E-CE94-CE4E-E725-ECD25D475F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4762" y="1647645"/>
            <a:ext cx="6397116" cy="4270075"/>
          </a:xfrm>
          <a:prstGeom prst="rect">
            <a:avLst/>
          </a:prstGeom>
          <a:noFill/>
        </p:spPr>
      </p:pic>
    </p:spTree>
    <p:extLst>
      <p:ext uri="{BB962C8B-B14F-4D97-AF65-F5344CB8AC3E}">
        <p14:creationId xmlns:p14="http://schemas.microsoft.com/office/powerpoint/2010/main" val="2634810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C62ED-BEC0-4C04-8796-E9B2C7057604}"/>
              </a:ext>
            </a:extLst>
          </p:cNvPr>
          <p:cNvSpPr txBox="1"/>
          <p:nvPr/>
        </p:nvSpPr>
        <p:spPr>
          <a:xfrm>
            <a:off x="1543390" y="220271"/>
            <a:ext cx="7130376" cy="1077218"/>
          </a:xfrm>
          <a:prstGeom prst="rect">
            <a:avLst/>
          </a:prstGeom>
          <a:noFill/>
        </p:spPr>
        <p:txBody>
          <a:bodyPr wrap="square" rtlCol="0">
            <a:spAutoFit/>
          </a:bodyPr>
          <a:lstStyle/>
          <a:p>
            <a:r>
              <a:rPr lang="en-US" sz="3200" b="1" dirty="0">
                <a:solidFill>
                  <a:schemeClr val="accent3"/>
                </a:solidFill>
              </a:rPr>
              <a:t>Meeting Calendar for 2024</a:t>
            </a:r>
          </a:p>
          <a:p>
            <a:r>
              <a:rPr lang="en-US" sz="3200" b="1" dirty="0">
                <a:solidFill>
                  <a:schemeClr val="accent3"/>
                </a:solidFill>
              </a:rPr>
              <a:t>Meetings are 9am - 11am</a:t>
            </a:r>
          </a:p>
        </p:txBody>
      </p:sp>
      <p:pic>
        <p:nvPicPr>
          <p:cNvPr id="8" name="Picture 7" descr="Calendar&#10;&#10;Description automatically generated">
            <a:extLst>
              <a:ext uri="{FF2B5EF4-FFF2-40B4-BE49-F238E27FC236}">
                <a16:creationId xmlns:a16="http://schemas.microsoft.com/office/drawing/2014/main" id="{93D89246-B3CF-6237-72D8-D0866BDEA8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930" y="1617187"/>
            <a:ext cx="3023407" cy="2494688"/>
          </a:xfrm>
          <a:prstGeom prst="rect">
            <a:avLst/>
          </a:prstGeom>
        </p:spPr>
      </p:pic>
      <p:sp>
        <p:nvSpPr>
          <p:cNvPr id="2" name="TextBox 1">
            <a:extLst>
              <a:ext uri="{FF2B5EF4-FFF2-40B4-BE49-F238E27FC236}">
                <a16:creationId xmlns:a16="http://schemas.microsoft.com/office/drawing/2014/main" id="{AF7F4364-87C9-438D-6D90-ECE19CD190EB}"/>
              </a:ext>
            </a:extLst>
          </p:cNvPr>
          <p:cNvSpPr txBox="1"/>
          <p:nvPr/>
        </p:nvSpPr>
        <p:spPr>
          <a:xfrm>
            <a:off x="2875840" y="1427471"/>
            <a:ext cx="5486402" cy="3693319"/>
          </a:xfrm>
          <a:prstGeom prst="rect">
            <a:avLst/>
          </a:prstGeom>
          <a:noFill/>
        </p:spPr>
        <p:txBody>
          <a:bodyPr wrap="square" rtlCol="0">
            <a:spAutoFit/>
          </a:bodyPr>
          <a:lstStyle/>
          <a:p>
            <a:endParaRPr lang="en-US" dirty="0">
              <a:solidFill>
                <a:srgbClr val="FF0000"/>
              </a:solidFill>
            </a:endParaRPr>
          </a:p>
          <a:p>
            <a:r>
              <a:rPr lang="en-US" b="1" u="sng" dirty="0">
                <a:solidFill>
                  <a:srgbClr val="FF0000"/>
                </a:solidFill>
              </a:rPr>
              <a:t>February 21, 2024          RCC/SC- AAA9 Offices  (9-noon)</a:t>
            </a:r>
          </a:p>
          <a:p>
            <a:r>
              <a:rPr lang="en-US" dirty="0"/>
              <a:t>March 20, 2024              Steering Meeting </a:t>
            </a:r>
          </a:p>
          <a:p>
            <a:r>
              <a:rPr lang="en-US" dirty="0"/>
              <a:t>April 17, 2024                 Steering Meeting</a:t>
            </a:r>
          </a:p>
          <a:p>
            <a:r>
              <a:rPr lang="en-US" dirty="0">
                <a:solidFill>
                  <a:srgbClr val="FF0000"/>
                </a:solidFill>
              </a:rPr>
              <a:t>May 15, 2024                  RCC Meeting</a:t>
            </a:r>
          </a:p>
          <a:p>
            <a:r>
              <a:rPr lang="en-US" dirty="0"/>
              <a:t>June 19, 2024                 Steering Meeting</a:t>
            </a:r>
          </a:p>
          <a:p>
            <a:r>
              <a:rPr lang="en-US" dirty="0">
                <a:solidFill>
                  <a:srgbClr val="000000"/>
                </a:solidFill>
              </a:rPr>
              <a:t>July 17, 2024	       Steering Meeting</a:t>
            </a:r>
          </a:p>
          <a:p>
            <a:r>
              <a:rPr lang="en-US" dirty="0">
                <a:solidFill>
                  <a:srgbClr val="FF0000"/>
                </a:solidFill>
              </a:rPr>
              <a:t>August 21, 2024	       RCC Meeting</a:t>
            </a:r>
          </a:p>
          <a:p>
            <a:r>
              <a:rPr lang="en-US" dirty="0">
                <a:solidFill>
                  <a:srgbClr val="000000"/>
                </a:solidFill>
              </a:rPr>
              <a:t>September 18, 2024      Steering Meeting</a:t>
            </a:r>
          </a:p>
          <a:p>
            <a:r>
              <a:rPr lang="en-US" dirty="0">
                <a:solidFill>
                  <a:srgbClr val="000000"/>
                </a:solidFill>
              </a:rPr>
              <a:t>October 16, 2024           Steering Meeting</a:t>
            </a:r>
          </a:p>
          <a:p>
            <a:r>
              <a:rPr lang="en-US" dirty="0">
                <a:solidFill>
                  <a:srgbClr val="FF0000"/>
                </a:solidFill>
              </a:rPr>
              <a:t>November 20, 2024       RCC Meeting</a:t>
            </a:r>
          </a:p>
          <a:p>
            <a:r>
              <a:rPr lang="en-US" dirty="0">
                <a:solidFill>
                  <a:srgbClr val="000000"/>
                </a:solidFill>
              </a:rPr>
              <a:t>December 18, 2024       Steering or RCC only if needed </a:t>
            </a:r>
            <a:r>
              <a:rPr lang="en-US" dirty="0"/>
              <a:t>	</a:t>
            </a:r>
          </a:p>
        </p:txBody>
      </p:sp>
      <p:sp>
        <p:nvSpPr>
          <p:cNvPr id="4" name="TextBox 3">
            <a:extLst>
              <a:ext uri="{FF2B5EF4-FFF2-40B4-BE49-F238E27FC236}">
                <a16:creationId xmlns:a16="http://schemas.microsoft.com/office/drawing/2014/main" id="{2942F44F-982B-E1A2-C19A-BADEDB8BF8F5}"/>
              </a:ext>
            </a:extLst>
          </p:cNvPr>
          <p:cNvSpPr txBox="1"/>
          <p:nvPr/>
        </p:nvSpPr>
        <p:spPr>
          <a:xfrm>
            <a:off x="469849" y="5040137"/>
            <a:ext cx="7489767" cy="1477328"/>
          </a:xfrm>
          <a:prstGeom prst="rect">
            <a:avLst/>
          </a:prstGeom>
          <a:noFill/>
        </p:spPr>
        <p:txBody>
          <a:bodyPr wrap="square" rtlCol="0">
            <a:spAutoFit/>
          </a:bodyPr>
          <a:lstStyle/>
          <a:p>
            <a:r>
              <a:rPr lang="en-US" dirty="0"/>
              <a:t>Typically, Steering Committee meetings are held at ODOT District 11 offices in New Philly and RCC meetings “travel” throughout our region and include a lunch invitation. Meeting materials, locations and agendas are sent at least one week in advance of the meeting. </a:t>
            </a:r>
            <a:r>
              <a:rPr lang="en-US" b="1" dirty="0"/>
              <a:t>VOLUNTEERS TO HOST the 2024 RCC Meetings are welcome, and much appreciated!! </a:t>
            </a:r>
          </a:p>
        </p:txBody>
      </p:sp>
    </p:spTree>
    <p:extLst>
      <p:ext uri="{BB962C8B-B14F-4D97-AF65-F5344CB8AC3E}">
        <p14:creationId xmlns:p14="http://schemas.microsoft.com/office/powerpoint/2010/main" val="850583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C1B2-9C51-4C04-A4C7-A5C9DAE4BBE6}"/>
              </a:ext>
            </a:extLst>
          </p:cNvPr>
          <p:cNvSpPr>
            <a:spLocks noGrp="1"/>
          </p:cNvSpPr>
          <p:nvPr>
            <p:ph type="title"/>
          </p:nvPr>
        </p:nvSpPr>
        <p:spPr>
          <a:xfrm>
            <a:off x="457200" y="274638"/>
            <a:ext cx="7620000" cy="1143000"/>
          </a:xfrm>
        </p:spPr>
        <p:txBody>
          <a:bodyPr anchor="ctr">
            <a:normAutofit fontScale="90000"/>
          </a:bodyPr>
          <a:lstStyle/>
          <a:p>
            <a:pPr>
              <a:lnSpc>
                <a:spcPct val="90000"/>
              </a:lnSpc>
            </a:pPr>
            <a:br>
              <a:rPr lang="en-US" sz="2500" dirty="0"/>
            </a:br>
            <a:r>
              <a:rPr lang="en-US" sz="3200" dirty="0"/>
              <a:t>For the Good of the Region,</a:t>
            </a:r>
            <a:br>
              <a:rPr lang="en-US" sz="3200" dirty="0"/>
            </a:br>
            <a:r>
              <a:rPr lang="en-US" sz="3200" dirty="0"/>
              <a:t>Announcements and County Updates</a:t>
            </a:r>
          </a:p>
        </p:txBody>
      </p:sp>
      <p:sp>
        <p:nvSpPr>
          <p:cNvPr id="3" name="Content Placeholder 2">
            <a:extLst>
              <a:ext uri="{FF2B5EF4-FFF2-40B4-BE49-F238E27FC236}">
                <a16:creationId xmlns:a16="http://schemas.microsoft.com/office/drawing/2014/main" id="{B3C3A167-2E1E-4C4C-9523-DA785E21F353}"/>
              </a:ext>
            </a:extLst>
          </p:cNvPr>
          <p:cNvSpPr>
            <a:spLocks noGrp="1"/>
          </p:cNvSpPr>
          <p:nvPr>
            <p:ph sz="half" idx="1"/>
          </p:nvPr>
        </p:nvSpPr>
        <p:spPr>
          <a:xfrm>
            <a:off x="127932" y="1522405"/>
            <a:ext cx="8162053" cy="4590288"/>
          </a:xfrm>
        </p:spPr>
        <p:txBody>
          <a:bodyPr>
            <a:normAutofit fontScale="77500" lnSpcReduction="20000"/>
          </a:bodyPr>
          <a:lstStyle/>
          <a:p>
            <a:pPr marL="114298" indent="0">
              <a:lnSpc>
                <a:spcPct val="90000"/>
              </a:lnSpc>
              <a:buNone/>
            </a:pPr>
            <a:endParaRPr lang="en-US" sz="2200" dirty="0"/>
          </a:p>
          <a:p>
            <a:pPr marL="114298" indent="0">
              <a:lnSpc>
                <a:spcPct val="90000"/>
              </a:lnSpc>
              <a:buNone/>
            </a:pPr>
            <a:r>
              <a:rPr lang="en-US" sz="2200" b="1" dirty="0"/>
              <a:t>Kevin Buettner </a:t>
            </a:r>
            <a:r>
              <a:rPr lang="en-US" sz="2200" dirty="0"/>
              <a:t>has left OMEGA and taken the position of Transportation Planning Director at </a:t>
            </a:r>
            <a:r>
              <a:rPr lang="en-US" sz="2200" dirty="0" err="1"/>
              <a:t>Belomar</a:t>
            </a:r>
            <a:r>
              <a:rPr lang="en-US" sz="2200" dirty="0"/>
              <a:t> MPO. His contributions to OMEGA and the communities we serve were many, and he will be missed. We wish him all the best in his new role. </a:t>
            </a:r>
          </a:p>
          <a:p>
            <a:pPr marL="114298" indent="0">
              <a:lnSpc>
                <a:spcPct val="90000"/>
              </a:lnSpc>
              <a:buNone/>
            </a:pPr>
            <a:endParaRPr lang="en-US" sz="2200" b="1" dirty="0"/>
          </a:p>
          <a:p>
            <a:pPr marL="114298" indent="0">
              <a:lnSpc>
                <a:spcPct val="90000"/>
              </a:lnSpc>
              <a:spcBef>
                <a:spcPts val="0"/>
              </a:spcBef>
              <a:buNone/>
            </a:pPr>
            <a:r>
              <a:rPr lang="en-US" sz="2200" b="1" dirty="0"/>
              <a:t>Nicki Silver </a:t>
            </a:r>
            <a:r>
              <a:rPr lang="en-US" sz="2200" dirty="0"/>
              <a:t>has left the position of Mobility Manager for Muskingum and Guernsey counties. She has accepted the position of Pediatric Case Manager at MVHC</a:t>
            </a:r>
          </a:p>
          <a:p>
            <a:pPr marL="114298" indent="0">
              <a:lnSpc>
                <a:spcPct val="90000"/>
              </a:lnSpc>
              <a:spcBef>
                <a:spcPts val="0"/>
              </a:spcBef>
              <a:buNone/>
            </a:pPr>
            <a:r>
              <a:rPr lang="en-US" sz="2200" dirty="0"/>
              <a:t>(Muskingum Valley Health Centers). Her accomplishments were great and included a                                      wheelchair ramp project which helped many. There are no plans currently to replace her position which was housed at SEAT. </a:t>
            </a:r>
          </a:p>
          <a:p>
            <a:pPr>
              <a:lnSpc>
                <a:spcPct val="90000"/>
              </a:lnSpc>
              <a:spcBef>
                <a:spcPts val="0"/>
              </a:spcBef>
              <a:buFont typeface="Wingdings" panose="05000000000000000000" pitchFamily="2" charset="2"/>
              <a:buChar char="Ø"/>
            </a:pPr>
            <a:endParaRPr lang="en-US" sz="2200" dirty="0"/>
          </a:p>
          <a:p>
            <a:pPr marL="114298" indent="0">
              <a:lnSpc>
                <a:spcPct val="90000"/>
              </a:lnSpc>
              <a:buNone/>
            </a:pPr>
            <a:r>
              <a:rPr lang="en-US" sz="2200" b="1" dirty="0"/>
              <a:t>SEA</a:t>
            </a:r>
            <a:r>
              <a:rPr lang="en-US" sz="2200" dirty="0"/>
              <a:t> (Society for Equal Access) welcomes Ada Mears as the new director. She is currently working three days a week as her health issues continue to improve. Kevin Hannahs retired as director earlier this year and we hope he enjoys his retirement.</a:t>
            </a:r>
          </a:p>
          <a:p>
            <a:pPr>
              <a:lnSpc>
                <a:spcPct val="90000"/>
              </a:lnSpc>
              <a:buFont typeface="Wingdings" panose="05000000000000000000" pitchFamily="2" charset="2"/>
              <a:buChar char="Ø"/>
            </a:pPr>
            <a:endParaRPr lang="en-US" sz="2200" dirty="0"/>
          </a:p>
          <a:p>
            <a:pPr marL="114298" indent="0">
              <a:lnSpc>
                <a:spcPct val="90000"/>
              </a:lnSpc>
              <a:buNone/>
            </a:pPr>
            <a:r>
              <a:rPr lang="en-US" sz="2200" b="1" dirty="0"/>
              <a:t>Horizons</a:t>
            </a:r>
            <a:r>
              <a:rPr lang="en-US" sz="2200" dirty="0"/>
              <a:t> is in critical jeopardy of suspending services. This will be highly impactful as they are the only transportation providers with service in the evening in Tuscarawas County.</a:t>
            </a:r>
          </a:p>
          <a:p>
            <a:pPr>
              <a:lnSpc>
                <a:spcPct val="90000"/>
              </a:lnSpc>
              <a:buFont typeface="Wingdings" panose="05000000000000000000" pitchFamily="2" charset="2"/>
              <a:buChar char="Ø"/>
            </a:pPr>
            <a:endParaRPr lang="en-US" sz="2200" dirty="0"/>
          </a:p>
          <a:p>
            <a:pPr marL="114298" indent="0">
              <a:lnSpc>
                <a:spcPct val="90000"/>
              </a:lnSpc>
              <a:buNone/>
            </a:pPr>
            <a:r>
              <a:rPr lang="en-US" sz="2200" dirty="0"/>
              <a:t>Other announcements?</a:t>
            </a:r>
          </a:p>
          <a:p>
            <a:pPr>
              <a:lnSpc>
                <a:spcPct val="90000"/>
              </a:lnSpc>
              <a:buFont typeface="Wingdings" panose="05000000000000000000" pitchFamily="2" charset="2"/>
              <a:buChar char="Ø"/>
            </a:pPr>
            <a:endParaRPr lang="en-US" sz="2200" dirty="0"/>
          </a:p>
          <a:p>
            <a:pPr marL="114298" indent="0">
              <a:lnSpc>
                <a:spcPct val="90000"/>
              </a:lnSpc>
              <a:buNone/>
            </a:pPr>
            <a:r>
              <a:rPr lang="en-US" sz="2200" dirty="0"/>
              <a:t>       </a:t>
            </a:r>
          </a:p>
        </p:txBody>
      </p:sp>
    </p:spTree>
    <p:extLst>
      <p:ext uri="{BB962C8B-B14F-4D97-AF65-F5344CB8AC3E}">
        <p14:creationId xmlns:p14="http://schemas.microsoft.com/office/powerpoint/2010/main" val="2350874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9868-1BBF-490C-8A9B-7A214E4EC4D0}"/>
              </a:ext>
            </a:extLst>
          </p:cNvPr>
          <p:cNvSpPr>
            <a:spLocks noGrp="1"/>
          </p:cNvSpPr>
          <p:nvPr>
            <p:ph type="title"/>
          </p:nvPr>
        </p:nvSpPr>
        <p:spPr>
          <a:xfrm>
            <a:off x="326197" y="961495"/>
            <a:ext cx="4082906" cy="1203261"/>
          </a:xfrm>
        </p:spPr>
        <p:txBody>
          <a:bodyPr/>
          <a:lstStyle/>
          <a:p>
            <a:r>
              <a:rPr lang="en-US" dirty="0"/>
              <a:t>     Thank you</a:t>
            </a:r>
            <a:br>
              <a:rPr lang="en-US" dirty="0"/>
            </a:br>
            <a:r>
              <a:rPr lang="en-US" dirty="0"/>
              <a:t> for the privilege</a:t>
            </a:r>
            <a:br>
              <a:rPr lang="en-US" dirty="0"/>
            </a:br>
            <a:r>
              <a:rPr lang="en-US" dirty="0"/>
              <a:t> of your time.  </a:t>
            </a:r>
          </a:p>
        </p:txBody>
      </p:sp>
      <p:sp>
        <p:nvSpPr>
          <p:cNvPr id="3" name="TextBox 2">
            <a:extLst>
              <a:ext uri="{FF2B5EF4-FFF2-40B4-BE49-F238E27FC236}">
                <a16:creationId xmlns:a16="http://schemas.microsoft.com/office/drawing/2014/main" id="{E613CCB1-3568-4214-AE13-AA543ACA2AE3}"/>
              </a:ext>
            </a:extLst>
          </p:cNvPr>
          <p:cNvSpPr txBox="1"/>
          <p:nvPr/>
        </p:nvSpPr>
        <p:spPr>
          <a:xfrm>
            <a:off x="350314" y="3927319"/>
            <a:ext cx="7715839" cy="707886"/>
          </a:xfrm>
          <a:prstGeom prst="rect">
            <a:avLst/>
          </a:prstGeom>
          <a:noFill/>
        </p:spPr>
        <p:txBody>
          <a:bodyPr wrap="square" rtlCol="0">
            <a:spAutoFit/>
          </a:bodyPr>
          <a:lstStyle/>
          <a:p>
            <a:r>
              <a:rPr lang="en-US" sz="2000" dirty="0">
                <a:latin typeface="Franklin Gothic Book" panose="020B0503020102020204" pitchFamily="34" charset="0"/>
              </a:rPr>
              <a:t>Meeting slides, minutes, and related documentation can be accessed       	here: </a:t>
            </a:r>
            <a:r>
              <a:rPr lang="en-US" sz="1800" b="1" dirty="0">
                <a:latin typeface="Franklin Gothic Book" panose="020B0503020102020204" pitchFamily="34" charset="0"/>
                <a:hlinkClick r:id="rId3"/>
              </a:rPr>
              <a:t>https://omegadistrict.org/programs/transit/rcc/</a:t>
            </a:r>
            <a:r>
              <a:rPr lang="en-US" sz="1800" b="1" dirty="0">
                <a:latin typeface="Franklin Gothic Book" panose="020B0503020102020204" pitchFamily="34" charset="0"/>
              </a:rPr>
              <a:t> </a:t>
            </a:r>
            <a:endParaRPr lang="en-US" b="1" dirty="0"/>
          </a:p>
        </p:txBody>
      </p:sp>
      <p:sp>
        <p:nvSpPr>
          <p:cNvPr id="4" name="TextBox 3">
            <a:extLst>
              <a:ext uri="{FF2B5EF4-FFF2-40B4-BE49-F238E27FC236}">
                <a16:creationId xmlns:a16="http://schemas.microsoft.com/office/drawing/2014/main" id="{ACE8BAFF-C1D9-4A73-A2A9-1A7FE1F8FE89}"/>
              </a:ext>
            </a:extLst>
          </p:cNvPr>
          <p:cNvSpPr txBox="1"/>
          <p:nvPr/>
        </p:nvSpPr>
        <p:spPr>
          <a:xfrm>
            <a:off x="1102269" y="4771522"/>
            <a:ext cx="5476421" cy="1754326"/>
          </a:xfrm>
          <a:prstGeom prst="rect">
            <a:avLst/>
          </a:prstGeom>
          <a:noFill/>
        </p:spPr>
        <p:txBody>
          <a:bodyPr wrap="square" rtlCol="0">
            <a:spAutoFit/>
          </a:bodyPr>
          <a:lstStyle/>
          <a:p>
            <a:pPr marL="0" marR="0" algn="ctr">
              <a:spcBef>
                <a:spcPts val="0"/>
              </a:spcBef>
              <a:spcAft>
                <a:spcPts val="0"/>
              </a:spcAft>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Contact information:  Deborah Hill, MBA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 Regional Transit and Mobility Programs Coordinator</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Phone: (740) 439-4471  office</a:t>
            </a:r>
          </a:p>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330) 383-2252     cell</a:t>
            </a:r>
          </a:p>
          <a:p>
            <a:pPr marL="0" marR="0" algn="ctr">
              <a:spcBef>
                <a:spcPts val="0"/>
              </a:spcBef>
              <a:spcAft>
                <a:spcPts val="0"/>
              </a:spcAft>
            </a:pPr>
            <a:r>
              <a:rPr lang="en-US" dirty="0">
                <a:latin typeface="Franklin Gothic Book" panose="020B0503020102020204" pitchFamily="34" charset="0"/>
                <a:ea typeface="Times New Roman" panose="02020603050405020304" pitchFamily="18" charset="0"/>
                <a:cs typeface="Times New Roman" panose="02020603050405020304" pitchFamily="18" charset="0"/>
              </a:rPr>
              <a:t>Email: </a:t>
            </a:r>
            <a:r>
              <a:rPr lang="en-US" sz="1800" dirty="0">
                <a:solidFill>
                  <a:srgbClr val="0563C1"/>
                </a:solidFill>
                <a:effectLst/>
                <a:latin typeface="Franklin Gothic Book" panose="020B0503020102020204" pitchFamily="34" charset="0"/>
                <a:ea typeface="Times New Roman" panose="02020603050405020304" pitchFamily="18" charset="0"/>
                <a:cs typeface="Times New Roman" panose="02020603050405020304" pitchFamily="18" charset="0"/>
                <a:hlinkClick r:id="rId4"/>
              </a:rPr>
              <a:t>dhill@omegadistict.org</a:t>
            </a:r>
            <a:endParaRPr lang="en-US" sz="1800" dirty="0">
              <a:solidFill>
                <a:srgbClr val="0563C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endParaRPr lang="en-US" dirty="0"/>
          </a:p>
        </p:txBody>
      </p:sp>
      <p:pic>
        <p:nvPicPr>
          <p:cNvPr id="10" name="Picture 9" descr="Colorful streamers and confetti falling&#10;&#10;Description automatically generated">
            <a:extLst>
              <a:ext uri="{FF2B5EF4-FFF2-40B4-BE49-F238E27FC236}">
                <a16:creationId xmlns:a16="http://schemas.microsoft.com/office/drawing/2014/main" id="{F092E701-AB72-8D30-51E1-F3B85C3253E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150000" y="7008000"/>
            <a:ext cx="3690480" cy="2767860"/>
          </a:xfrm>
          <a:prstGeom prst="rect">
            <a:avLst/>
          </a:prstGeom>
        </p:spPr>
      </p:pic>
      <p:sp>
        <p:nvSpPr>
          <p:cNvPr id="11" name="TextBox 10">
            <a:extLst>
              <a:ext uri="{FF2B5EF4-FFF2-40B4-BE49-F238E27FC236}">
                <a16:creationId xmlns:a16="http://schemas.microsoft.com/office/drawing/2014/main" id="{A4E932B1-1FC7-AFDA-EBCF-3E91F176DC08}"/>
              </a:ext>
            </a:extLst>
          </p:cNvPr>
          <p:cNvSpPr txBox="1"/>
          <p:nvPr/>
        </p:nvSpPr>
        <p:spPr>
          <a:xfrm flipV="1">
            <a:off x="150000" y="7238831"/>
            <a:ext cx="3690480" cy="230832"/>
          </a:xfrm>
          <a:prstGeom prst="rect">
            <a:avLst/>
          </a:prstGeom>
          <a:noFill/>
        </p:spPr>
        <p:txBody>
          <a:bodyPr wrap="square" rtlCol="0">
            <a:spAutoFit/>
          </a:bodyPr>
          <a:lstStyle/>
          <a:p>
            <a:r>
              <a:rPr lang="en-US" sz="900">
                <a:hlinkClick r:id="rId6" tooltip="http://blender.stackexchange.com/questions/65751/how-to-make-streamers"/>
              </a:rPr>
              <a:t>This Photo</a:t>
            </a:r>
            <a:r>
              <a:rPr lang="en-US" sz="900"/>
              <a:t> by Unknown Author is licensed under </a:t>
            </a:r>
            <a:r>
              <a:rPr lang="en-US" sz="900">
                <a:hlinkClick r:id="rId7" tooltip="https://creativecommons.org/licenses/by-sa/3.0/"/>
              </a:rPr>
              <a:t>CC BY-SA</a:t>
            </a:r>
            <a:endParaRPr lang="en-US" sz="900"/>
          </a:p>
        </p:txBody>
      </p:sp>
      <p:pic>
        <p:nvPicPr>
          <p:cNvPr id="8" name="Picture 7" descr="A close-up of a tree branch with pink flowers&#10;&#10;Description automatically generated">
            <a:extLst>
              <a:ext uri="{FF2B5EF4-FFF2-40B4-BE49-F238E27FC236}">
                <a16:creationId xmlns:a16="http://schemas.microsoft.com/office/drawing/2014/main" id="{C890B974-F5FF-C20F-E2F7-69E8DA18904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72000" y="577252"/>
            <a:ext cx="3424687" cy="2268855"/>
          </a:xfrm>
          <a:prstGeom prst="rect">
            <a:avLst/>
          </a:prstGeom>
        </p:spPr>
      </p:pic>
    </p:spTree>
    <p:extLst>
      <p:ext uri="{BB962C8B-B14F-4D97-AF65-F5344CB8AC3E}">
        <p14:creationId xmlns:p14="http://schemas.microsoft.com/office/powerpoint/2010/main" val="334934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4ED7-EF23-66A5-C9E1-5367FC6FDAE5}"/>
              </a:ext>
            </a:extLst>
          </p:cNvPr>
          <p:cNvSpPr>
            <a:spLocks noGrp="1"/>
          </p:cNvSpPr>
          <p:nvPr>
            <p:ph type="title"/>
          </p:nvPr>
        </p:nvSpPr>
        <p:spPr>
          <a:xfrm>
            <a:off x="457200" y="274638"/>
            <a:ext cx="7620000" cy="889928"/>
          </a:xfrm>
        </p:spPr>
        <p:txBody>
          <a:bodyPr/>
          <a:lstStyle/>
          <a:p>
            <a:r>
              <a:rPr lang="en-US" dirty="0"/>
              <a:t>Legislative </a:t>
            </a:r>
            <a:r>
              <a:rPr lang="en-US" dirty="0" err="1"/>
              <a:t>Infopage</a:t>
            </a:r>
            <a:endParaRPr lang="en-US" dirty="0"/>
          </a:p>
        </p:txBody>
      </p:sp>
      <p:pic>
        <p:nvPicPr>
          <p:cNvPr id="6" name="Picture 5">
            <a:extLst>
              <a:ext uri="{FF2B5EF4-FFF2-40B4-BE49-F238E27FC236}">
                <a16:creationId xmlns:a16="http://schemas.microsoft.com/office/drawing/2014/main" id="{4F13E407-18C2-D980-B7D8-C637C808CDA4}"/>
              </a:ext>
            </a:extLst>
          </p:cNvPr>
          <p:cNvPicPr>
            <a:picLocks noChangeAspect="1"/>
          </p:cNvPicPr>
          <p:nvPr/>
        </p:nvPicPr>
        <p:blipFill>
          <a:blip r:embed="rId2"/>
          <a:stretch>
            <a:fillRect/>
          </a:stretch>
        </p:blipFill>
        <p:spPr>
          <a:xfrm>
            <a:off x="215297" y="1500996"/>
            <a:ext cx="3632603" cy="4712058"/>
          </a:xfrm>
          <a:prstGeom prst="rect">
            <a:avLst/>
          </a:prstGeom>
        </p:spPr>
      </p:pic>
      <p:pic>
        <p:nvPicPr>
          <p:cNvPr id="9" name="Picture 8">
            <a:extLst>
              <a:ext uri="{FF2B5EF4-FFF2-40B4-BE49-F238E27FC236}">
                <a16:creationId xmlns:a16="http://schemas.microsoft.com/office/drawing/2014/main" id="{9A1BBC80-BF51-4ACE-2840-059F43F473B6}"/>
              </a:ext>
            </a:extLst>
          </p:cNvPr>
          <p:cNvPicPr>
            <a:picLocks noChangeAspect="1"/>
          </p:cNvPicPr>
          <p:nvPr/>
        </p:nvPicPr>
        <p:blipFill>
          <a:blip r:embed="rId3"/>
          <a:stretch>
            <a:fillRect/>
          </a:stretch>
        </p:blipFill>
        <p:spPr>
          <a:xfrm>
            <a:off x="4267199" y="1453810"/>
            <a:ext cx="3679535" cy="4712057"/>
          </a:xfrm>
          <a:prstGeom prst="rect">
            <a:avLst/>
          </a:prstGeom>
        </p:spPr>
      </p:pic>
    </p:spTree>
    <p:extLst>
      <p:ext uri="{BB962C8B-B14F-4D97-AF65-F5344CB8AC3E}">
        <p14:creationId xmlns:p14="http://schemas.microsoft.com/office/powerpoint/2010/main" val="114435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1BDE70-9C2C-711B-D336-0B78369E8925}"/>
              </a:ext>
            </a:extLst>
          </p:cNvPr>
          <p:cNvSpPr>
            <a:spLocks noGrp="1"/>
          </p:cNvSpPr>
          <p:nvPr>
            <p:ph type="title"/>
          </p:nvPr>
        </p:nvSpPr>
        <p:spPr>
          <a:xfrm>
            <a:off x="457200" y="274638"/>
            <a:ext cx="7620000" cy="1143000"/>
          </a:xfrm>
        </p:spPr>
        <p:txBody>
          <a:bodyPr/>
          <a:lstStyle/>
          <a:p>
            <a:r>
              <a:rPr lang="en-US" dirty="0"/>
              <a:t>Revising the Coordinated Plan</a:t>
            </a:r>
          </a:p>
        </p:txBody>
      </p:sp>
      <p:pic>
        <p:nvPicPr>
          <p:cNvPr id="4" name="Picture 3" descr="A picture containing logo&#10;&#10;Description automatically generated">
            <a:extLst>
              <a:ext uri="{FF2B5EF4-FFF2-40B4-BE49-F238E27FC236}">
                <a16:creationId xmlns:a16="http://schemas.microsoft.com/office/drawing/2014/main" id="{4B27DBC1-2887-48DA-A03D-E373817343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640" y="1417638"/>
            <a:ext cx="6372477" cy="4800600"/>
          </a:xfrm>
          <a:prstGeom prst="rect">
            <a:avLst/>
          </a:prstGeom>
          <a:noFill/>
        </p:spPr>
      </p:pic>
    </p:spTree>
    <p:extLst>
      <p:ext uri="{BB962C8B-B14F-4D97-AF65-F5344CB8AC3E}">
        <p14:creationId xmlns:p14="http://schemas.microsoft.com/office/powerpoint/2010/main" val="85814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A881DC-843E-38AA-AF06-ABD16D522961}"/>
              </a:ext>
            </a:extLst>
          </p:cNvPr>
          <p:cNvSpPr txBox="1"/>
          <p:nvPr/>
        </p:nvSpPr>
        <p:spPr>
          <a:xfrm>
            <a:off x="785003" y="120402"/>
            <a:ext cx="6098876" cy="6617196"/>
          </a:xfrm>
          <a:prstGeom prst="rect">
            <a:avLst/>
          </a:prstGeom>
          <a:noFill/>
        </p:spPr>
        <p:txBody>
          <a:bodyPr wrap="square" rtlCol="0">
            <a:spAutoFit/>
          </a:bodyPr>
          <a:lstStyle/>
          <a:p>
            <a:r>
              <a:rPr lang="en-US" sz="2800" b="1" u="sng" dirty="0">
                <a:solidFill>
                  <a:schemeClr val="tx2"/>
                </a:solidFill>
              </a:rPr>
              <a:t>Regional Coordinated Plan Revision</a:t>
            </a:r>
          </a:p>
          <a:p>
            <a:endParaRPr lang="en-US" dirty="0"/>
          </a:p>
          <a:p>
            <a:r>
              <a:rPr lang="en-US" dirty="0">
                <a:solidFill>
                  <a:schemeClr val="tx2"/>
                </a:solidFill>
              </a:rPr>
              <a:t>Step One</a:t>
            </a:r>
            <a:r>
              <a:rPr lang="en-US" dirty="0"/>
              <a:t>: Develop New Regional </a:t>
            </a:r>
            <a:r>
              <a:rPr lang="en-US" b="1" dirty="0"/>
              <a:t>Unmet Needs</a:t>
            </a:r>
          </a:p>
          <a:p>
            <a:r>
              <a:rPr lang="en-US" dirty="0"/>
              <a:t>                  Consider Survey of Unmet Needs</a:t>
            </a:r>
          </a:p>
          <a:p>
            <a:r>
              <a:rPr lang="en-US" dirty="0"/>
              <a:t>	                 Top Trip Generators</a:t>
            </a:r>
          </a:p>
          <a:p>
            <a:r>
              <a:rPr lang="en-US" dirty="0"/>
              <a:t>	                 Regional Performance Measures</a:t>
            </a:r>
          </a:p>
          <a:p>
            <a:r>
              <a:rPr lang="en-US" dirty="0"/>
              <a:t>	                 Current Unmet Needs List</a:t>
            </a:r>
          </a:p>
          <a:p>
            <a:endParaRPr lang="en-US" dirty="0"/>
          </a:p>
          <a:p>
            <a:r>
              <a:rPr lang="en-US" dirty="0">
                <a:solidFill>
                  <a:schemeClr val="tx2"/>
                </a:solidFill>
              </a:rPr>
              <a:t>Step Two</a:t>
            </a:r>
            <a:r>
              <a:rPr lang="en-US" dirty="0"/>
              <a:t>: Develop New </a:t>
            </a:r>
            <a:r>
              <a:rPr lang="en-US" b="1" dirty="0"/>
              <a:t>SWOT</a:t>
            </a:r>
          </a:p>
          <a:p>
            <a:r>
              <a:rPr lang="en-US" dirty="0"/>
              <a:t>	Consider Current SWOT</a:t>
            </a:r>
          </a:p>
          <a:p>
            <a:endParaRPr lang="en-US" dirty="0"/>
          </a:p>
          <a:p>
            <a:r>
              <a:rPr lang="en-US" b="1" dirty="0"/>
              <a:t>BREAK</a:t>
            </a:r>
          </a:p>
          <a:p>
            <a:endParaRPr lang="en-US" dirty="0"/>
          </a:p>
          <a:p>
            <a:r>
              <a:rPr lang="en-US" dirty="0">
                <a:solidFill>
                  <a:schemeClr val="tx2"/>
                </a:solidFill>
              </a:rPr>
              <a:t>Step Three</a:t>
            </a:r>
            <a:r>
              <a:rPr lang="en-US" dirty="0"/>
              <a:t>: Develop New </a:t>
            </a:r>
            <a:r>
              <a:rPr lang="en-US" b="1" dirty="0"/>
              <a:t>Goals</a:t>
            </a:r>
          </a:p>
          <a:p>
            <a:r>
              <a:rPr lang="en-US" dirty="0"/>
              <a:t>	Consider Current Regional Goals</a:t>
            </a:r>
          </a:p>
          <a:p>
            <a:endParaRPr lang="en-US" dirty="0"/>
          </a:p>
          <a:p>
            <a:r>
              <a:rPr lang="en-US" dirty="0">
                <a:solidFill>
                  <a:schemeClr val="tx2"/>
                </a:solidFill>
              </a:rPr>
              <a:t>Step Four</a:t>
            </a:r>
            <a:r>
              <a:rPr lang="en-US" dirty="0"/>
              <a:t>: Develop </a:t>
            </a:r>
            <a:r>
              <a:rPr lang="en-US" b="1" dirty="0"/>
              <a:t>Strategies</a:t>
            </a:r>
            <a:r>
              <a:rPr lang="en-US" dirty="0"/>
              <a:t> for each Goal</a:t>
            </a:r>
          </a:p>
          <a:p>
            <a:r>
              <a:rPr lang="en-US" dirty="0"/>
              <a:t>	Consider Current Strategies </a:t>
            </a:r>
          </a:p>
          <a:p>
            <a:endParaRPr lang="en-US" dirty="0"/>
          </a:p>
          <a:p>
            <a:r>
              <a:rPr lang="en-US" dirty="0">
                <a:solidFill>
                  <a:schemeClr val="tx2"/>
                </a:solidFill>
              </a:rPr>
              <a:t>Step Five</a:t>
            </a:r>
            <a:r>
              <a:rPr lang="en-US" dirty="0"/>
              <a:t>: Develop </a:t>
            </a:r>
            <a:r>
              <a:rPr lang="en-US" b="1" dirty="0"/>
              <a:t>Action Items </a:t>
            </a:r>
            <a:r>
              <a:rPr lang="en-US" dirty="0"/>
              <a:t>for each Strategy</a:t>
            </a:r>
          </a:p>
          <a:p>
            <a:r>
              <a:rPr lang="en-US" dirty="0"/>
              <a:t>	Consider Current Action Items</a:t>
            </a:r>
          </a:p>
          <a:p>
            <a:endParaRPr lang="en-US" dirty="0"/>
          </a:p>
          <a:p>
            <a:endParaRPr lang="en-US" dirty="0"/>
          </a:p>
        </p:txBody>
      </p:sp>
      <p:pic>
        <p:nvPicPr>
          <p:cNvPr id="4" name="Picture 3" descr="A yellow smiley face with black background&#10;&#10;Description automatically generated">
            <a:extLst>
              <a:ext uri="{FF2B5EF4-FFF2-40B4-BE49-F238E27FC236}">
                <a16:creationId xmlns:a16="http://schemas.microsoft.com/office/drawing/2014/main" id="{0A81C375-0678-A444-53B5-8BD70FF5779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5886" y="3368615"/>
            <a:ext cx="258793" cy="258793"/>
          </a:xfrm>
          <a:prstGeom prst="rect">
            <a:avLst/>
          </a:prstGeom>
        </p:spPr>
      </p:pic>
    </p:spTree>
    <p:extLst>
      <p:ext uri="{BB962C8B-B14F-4D97-AF65-F5344CB8AC3E}">
        <p14:creationId xmlns:p14="http://schemas.microsoft.com/office/powerpoint/2010/main" val="2785216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0">
      <a:dk1>
        <a:srgbClr val="2F2B20"/>
      </a:dk1>
      <a:lt1>
        <a:srgbClr val="FFFFFF"/>
      </a:lt1>
      <a:dk2>
        <a:srgbClr val="377A40"/>
      </a:dk2>
      <a:lt2>
        <a:srgbClr val="FFC000"/>
      </a:lt2>
      <a:accent1>
        <a:srgbClr val="A9A57C"/>
      </a:accent1>
      <a:accent2>
        <a:srgbClr val="FFC000"/>
      </a:accent2>
      <a:accent3>
        <a:srgbClr val="377A40"/>
      </a:accent3>
      <a:accent4>
        <a:srgbClr val="95A39D"/>
      </a:accent4>
      <a:accent5>
        <a:srgbClr val="C89F5D"/>
      </a:accent5>
      <a:accent6>
        <a:srgbClr val="B1A089"/>
      </a:accent6>
      <a:hlink>
        <a:srgbClr val="377A40"/>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TotalTime>
  <Words>3477</Words>
  <Application>Microsoft Office PowerPoint</Application>
  <PresentationFormat>On-screen Show (4:3)</PresentationFormat>
  <Paragraphs>374</Paragraphs>
  <Slides>63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Cambria</vt:lpstr>
      <vt:lpstr>Franklin Gothic Book</vt:lpstr>
      <vt:lpstr>Wingdings</vt:lpstr>
      <vt:lpstr>Adjacency</vt:lpstr>
      <vt:lpstr>REGIONAL COORDINATED COUNCIL</vt:lpstr>
      <vt:lpstr>This meeting is being held in person at  AAA9 offices, Cambridge, Ohio.</vt:lpstr>
      <vt:lpstr>Agenda </vt:lpstr>
      <vt:lpstr>Roll Call</vt:lpstr>
      <vt:lpstr>Meeting Minutes</vt:lpstr>
      <vt:lpstr>SROI Study link and Legislative Paper</vt:lpstr>
      <vt:lpstr>Legislative Infopage</vt:lpstr>
      <vt:lpstr>Revising the Coordinated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Trip Generators</vt:lpstr>
      <vt:lpstr>PowerPoint Presentation</vt:lpstr>
      <vt:lpstr>PowerPoint Presentation</vt:lpstr>
      <vt:lpstr>PowerPoint Presentation</vt:lpstr>
      <vt:lpstr>PowerPoint Presentation</vt:lpstr>
      <vt:lpstr>CY 2023 Regional Performance Measures </vt:lpstr>
      <vt:lpstr>Year to Year Regional Performance Comparison (2021-2023)</vt:lpstr>
      <vt:lpstr>Consider current unmet needs…       </vt:lpstr>
      <vt:lpstr>PowerPoint Presentation</vt:lpstr>
      <vt:lpstr>PowerPoint Presentation</vt:lpstr>
      <vt:lpstr>Consider current  SWOT analysis…       </vt:lpstr>
      <vt:lpstr>Current SWOT - Strengths</vt:lpstr>
      <vt:lpstr>Current SWOT - Weaknesses</vt:lpstr>
      <vt:lpstr>Current SWOT - Opportunities</vt:lpstr>
      <vt:lpstr>Current SWOT - Threats</vt:lpstr>
      <vt:lpstr>PowerPoint Presentation</vt:lpstr>
      <vt:lpstr>PowerPoint Presentation</vt:lpstr>
      <vt:lpstr>Consider current Goals…       </vt:lpstr>
      <vt:lpstr>PowerPoint Presentation</vt:lpstr>
      <vt:lpstr>PowerPoint Presentation</vt:lpstr>
      <vt:lpstr>Consider current Strategies to meet the goals….    </vt:lpstr>
      <vt:lpstr>PowerPoint Presentation</vt:lpstr>
      <vt:lpstr>PowerPoint Presentation</vt:lpstr>
      <vt:lpstr>PowerPoint Presentation</vt:lpstr>
      <vt:lpstr>PowerPoint Presentation</vt:lpstr>
      <vt:lpstr>PowerPoint Presentation</vt:lpstr>
      <vt:lpstr>PowerPoint Presentation</vt:lpstr>
      <vt:lpstr>Consider current Action Items…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the Good of the Region, Announcements and County Updates</vt:lpstr>
      <vt:lpstr>     Thank you  for the privilege  of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COORDINATED COUNCIL</dc:title>
  <dc:creator>Deb  Hill</dc:creator>
  <cp:lastModifiedBy>Deb  Hill</cp:lastModifiedBy>
  <cp:revision>154</cp:revision>
  <dcterms:created xsi:type="dcterms:W3CDTF">2020-11-20T15:54:47Z</dcterms:created>
  <dcterms:modified xsi:type="dcterms:W3CDTF">2024-02-20T21:26:36Z</dcterms:modified>
</cp:coreProperties>
</file>