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59" r:id="rId6"/>
    <p:sldId id="330" r:id="rId7"/>
    <p:sldId id="316" r:id="rId8"/>
    <p:sldId id="260" r:id="rId9"/>
    <p:sldId id="320" r:id="rId10"/>
    <p:sldId id="328" r:id="rId11"/>
    <p:sldId id="311" r:id="rId12"/>
    <p:sldId id="332" r:id="rId13"/>
    <p:sldId id="333" r:id="rId14"/>
    <p:sldId id="334" r:id="rId15"/>
    <p:sldId id="335" r:id="rId16"/>
    <p:sldId id="269" r:id="rId17"/>
    <p:sldId id="331" r:id="rId18"/>
    <p:sldId id="329" r:id="rId19"/>
    <p:sldId id="309" r:id="rId20"/>
    <p:sldId id="321" r:id="rId21"/>
    <p:sldId id="322" r:id="rId22"/>
    <p:sldId id="323" r:id="rId23"/>
    <p:sldId id="325" r:id="rId24"/>
    <p:sldId id="296" r:id="rId25"/>
    <p:sldId id="319" r:id="rId26"/>
    <p:sldId id="318" r:id="rId27"/>
    <p:sldId id="298" r:id="rId28"/>
    <p:sldId id="312" r:id="rId29"/>
    <p:sldId id="314" r:id="rId30"/>
    <p:sldId id="313" r:id="rId31"/>
    <p:sldId id="315" r:id="rId32"/>
    <p:sldId id="327" r:id="rId33"/>
    <p:sldId id="32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0EB00B-C261-FCB7-D4F4-A33872A6ADC9}" name="Schoen, Kelli" initials="SK" userId="S::schoenk@ohio.edu::4b2a8bec-3ca8-4726-9934-f6937b0322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D45"/>
    <a:srgbClr val="8CA797"/>
    <a:srgbClr val="E4D9BA"/>
    <a:srgbClr val="C2A962"/>
    <a:srgbClr val="F6F0DE"/>
    <a:srgbClr val="F3EBD5"/>
    <a:srgbClr val="FAF7EE"/>
    <a:srgbClr val="FDFAF1"/>
    <a:srgbClr val="F7F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69F7F-F134-4D33-B184-2CD9835F24BE}" v="1" dt="2024-01-16T16:32:31.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4" d="100"/>
          <a:sy n="84" d="100"/>
        </p:scale>
        <p:origin x="62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222222222222"/>
          <c:y val="0"/>
          <c:w val="0.56388888888888888"/>
          <c:h val="0.93981481481481477"/>
        </c:manualLayout>
      </c:layout>
      <c:pieChart>
        <c:varyColors val="1"/>
        <c:ser>
          <c:idx val="0"/>
          <c:order val="0"/>
          <c:spPr>
            <a:solidFill>
              <a:srgbClr val="025D45"/>
            </a:solidFill>
          </c:spPr>
          <c:dPt>
            <c:idx val="0"/>
            <c:bubble3D val="0"/>
            <c:spPr>
              <a:solidFill>
                <a:srgbClr val="025D45"/>
              </a:solidFill>
              <a:ln w="19050">
                <a:solidFill>
                  <a:schemeClr val="lt1"/>
                </a:solidFill>
              </a:ln>
              <a:effectLst/>
            </c:spPr>
            <c:extLst>
              <c:ext xmlns:c16="http://schemas.microsoft.com/office/drawing/2014/chart" uri="{C3380CC4-5D6E-409C-BE32-E72D297353CC}">
                <c16:uniqueId val="{00000001-9E93-40A1-BD4A-D68512BBB2C8}"/>
              </c:ext>
            </c:extLst>
          </c:dPt>
          <c:dPt>
            <c:idx val="1"/>
            <c:bubble3D val="0"/>
            <c:spPr>
              <a:solidFill>
                <a:srgbClr val="C2A962"/>
              </a:solidFill>
              <a:ln w="19050">
                <a:solidFill>
                  <a:schemeClr val="lt1"/>
                </a:solidFill>
              </a:ln>
              <a:effectLst/>
            </c:spPr>
            <c:extLst>
              <c:ext xmlns:c16="http://schemas.microsoft.com/office/drawing/2014/chart" uri="{C3380CC4-5D6E-409C-BE32-E72D297353CC}">
                <c16:uniqueId val="{00000003-9E93-40A1-BD4A-D68512BBB2C8}"/>
              </c:ext>
            </c:extLst>
          </c:dPt>
          <c:dPt>
            <c:idx val="2"/>
            <c:bubble3D val="0"/>
            <c:spPr>
              <a:solidFill>
                <a:srgbClr val="8CA797"/>
              </a:solidFill>
              <a:ln w="19050">
                <a:solidFill>
                  <a:schemeClr val="lt1"/>
                </a:solidFill>
              </a:ln>
              <a:effectLst/>
            </c:spPr>
            <c:extLst>
              <c:ext xmlns:c16="http://schemas.microsoft.com/office/drawing/2014/chart" uri="{C3380CC4-5D6E-409C-BE32-E72D297353CC}">
                <c16:uniqueId val="{00000005-9E93-40A1-BD4A-D68512BBB2C8}"/>
              </c:ext>
            </c:extLst>
          </c:dPt>
          <c:dPt>
            <c:idx val="3"/>
            <c:bubble3D val="0"/>
            <c:spPr>
              <a:solidFill>
                <a:srgbClr val="E4D9BA"/>
              </a:solidFill>
              <a:ln w="19050">
                <a:solidFill>
                  <a:schemeClr val="lt1"/>
                </a:solidFill>
              </a:ln>
              <a:effectLst/>
            </c:spPr>
            <c:extLst>
              <c:ext xmlns:c16="http://schemas.microsoft.com/office/drawing/2014/chart" uri="{C3380CC4-5D6E-409C-BE32-E72D297353CC}">
                <c16:uniqueId val="{00000007-9E93-40A1-BD4A-D68512BBB2C8}"/>
              </c:ext>
            </c:extLst>
          </c:dPt>
          <c:dLbls>
            <c:dLbl>
              <c:idx val="0"/>
              <c:layout>
                <c:manualLayout>
                  <c:x val="-9.7222222222222279E-2"/>
                  <c:y val="2.6620370370370371E-2"/>
                </c:manualLayout>
              </c:layout>
              <c:tx>
                <c:rich>
                  <a:bodyPr/>
                  <a:lstStyle/>
                  <a:p>
                    <a:fld id="{2D162F01-B205-491A-B7A2-7D8BEF4AE3F6}" type="CATEGORYNAME">
                      <a:rPr lang="en-US"/>
                      <a:pPr/>
                      <a:t>[CATEGORY NAME]</a:t>
                    </a:fld>
                    <a:r>
                      <a:rPr lang="en-US" baseline="0"/>
                      <a:t>, $91.6m</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9097222222222224"/>
                      <c:h val="0.41666666666666669"/>
                    </c:manualLayout>
                  </c15:layout>
                  <c15:dlblFieldTable/>
                  <c15:showDataLabelsRange val="0"/>
                </c:ext>
                <c:ext xmlns:c16="http://schemas.microsoft.com/office/drawing/2014/chart" uri="{C3380CC4-5D6E-409C-BE32-E72D297353CC}">
                  <c16:uniqueId val="{00000001-9E93-40A1-BD4A-D68512BBB2C8}"/>
                </c:ext>
              </c:extLst>
            </c:dLbl>
            <c:dLbl>
              <c:idx val="1"/>
              <c:layout>
                <c:manualLayout>
                  <c:x val="-2.7777777777777776E-2"/>
                  <c:y val="-0.17708333333333334"/>
                </c:manualLayout>
              </c:layout>
              <c:tx>
                <c:rich>
                  <a:bodyPr/>
                  <a:lstStyle/>
                  <a:p>
                    <a:fld id="{E4FCF265-0E87-4EE3-AAE9-BAC0E41341AE}" type="CATEGORYNAME">
                      <a:rPr lang="en-US"/>
                      <a:pPr/>
                      <a:t>[CATEGORY NAME]</a:t>
                    </a:fld>
                    <a:r>
                      <a:rPr lang="en-US" baseline="0"/>
                      <a:t> $75.6m</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152777777777777"/>
                      <c:h val="0.31597222222222221"/>
                    </c:manualLayout>
                  </c15:layout>
                  <c15:dlblFieldTable/>
                  <c15:showDataLabelsRange val="0"/>
                </c:ext>
                <c:ext xmlns:c16="http://schemas.microsoft.com/office/drawing/2014/chart" uri="{C3380CC4-5D6E-409C-BE32-E72D297353CC}">
                  <c16:uniqueId val="{00000003-9E93-40A1-BD4A-D68512BBB2C8}"/>
                </c:ext>
              </c:extLst>
            </c:dLbl>
            <c:dLbl>
              <c:idx val="2"/>
              <c:layout>
                <c:manualLayout>
                  <c:x val="-8.3333333333333332E-3"/>
                  <c:y val="0.1135462233887430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Proxima Nova" panose="02000506030000020004"/>
                        <a:ea typeface="+mn-ea"/>
                        <a:cs typeface="+mn-cs"/>
                      </a:defRPr>
                    </a:pPr>
                    <a:fld id="{A6AEF007-FF1C-4DE4-B357-A5BF0DB6246D}" type="CATEGORYNAME">
                      <a:rPr lang="en-US"/>
                      <a:pPr>
                        <a:defRPr sz="1800">
                          <a:solidFill>
                            <a:schemeClr val="tx1"/>
                          </a:solidFill>
                          <a:latin typeface="Proxima Nova" panose="02000506030000020004"/>
                        </a:defRPr>
                      </a:pPr>
                      <a:t>[CATEGORY NAME]</a:t>
                    </a:fld>
                    <a:r>
                      <a:rPr lang="en-US" baseline="0" dirty="0"/>
                      <a:t> $10.3m</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Proxima Nova" panose="02000506030000020004"/>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763888888888891"/>
                      <c:h val="0.3125"/>
                    </c:manualLayout>
                  </c15:layout>
                  <c15:dlblFieldTable/>
                  <c15:showDataLabelsRange val="0"/>
                </c:ext>
                <c:ext xmlns:c16="http://schemas.microsoft.com/office/drawing/2014/chart" uri="{C3380CC4-5D6E-409C-BE32-E72D297353CC}">
                  <c16:uniqueId val="{00000005-9E93-40A1-BD4A-D68512BBB2C8}"/>
                </c:ext>
              </c:extLst>
            </c:dLbl>
            <c:dLbl>
              <c:idx val="3"/>
              <c:layout>
                <c:manualLayout>
                  <c:x val="-3.8056211723534558E-2"/>
                  <c:y val="-0.1151363371245261"/>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Proxima Nova" panose="02000506030000020004"/>
                        <a:ea typeface="+mn-ea"/>
                        <a:cs typeface="+mn-cs"/>
                      </a:defRPr>
                    </a:pPr>
                    <a:fld id="{8B136924-E14B-41D9-9D67-B74C13D7BF98}" type="CATEGORYNAME">
                      <a:rPr lang="en-US"/>
                      <a:pPr>
                        <a:defRPr sz="1800">
                          <a:solidFill>
                            <a:schemeClr val="tx1"/>
                          </a:solidFill>
                          <a:latin typeface="Proxima Nova" panose="02000506030000020004"/>
                        </a:defRPr>
                      </a:pPr>
                      <a:t>[CATEGORY NAME]</a:t>
                    </a:fld>
                    <a:r>
                      <a:rPr lang="en-US" baseline="0"/>
                      <a:t> $1.6m</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Proxima Nova" panose="02000506030000020004"/>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9E93-40A1-BD4A-D68512BBB2C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Proxima Nova" panose="02000506030000020004"/>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Sheet1!$P$2:$P$5</c:f>
              <c:strCache>
                <c:ptCount val="4"/>
                <c:pt idx="0">
                  <c:v>Medicaid</c:v>
                </c:pt>
                <c:pt idx="1">
                  <c:v>Riders</c:v>
                </c:pt>
                <c:pt idx="2">
                  <c:v>Communities</c:v>
                </c:pt>
                <c:pt idx="3">
                  <c:v>Families</c:v>
                </c:pt>
              </c:strCache>
            </c:strRef>
          </c:cat>
          <c:val>
            <c:numRef>
              <c:f>Sheet1!$Q$2:$Q$5</c:f>
              <c:numCache>
                <c:formatCode>"$"#,##0_);[Red]\("$"#,##0\)</c:formatCode>
                <c:ptCount val="4"/>
                <c:pt idx="0">
                  <c:v>91603918</c:v>
                </c:pt>
                <c:pt idx="1">
                  <c:v>75629114</c:v>
                </c:pt>
                <c:pt idx="2">
                  <c:v>10305537</c:v>
                </c:pt>
                <c:pt idx="3">
                  <c:v>1575391</c:v>
                </c:pt>
              </c:numCache>
            </c:numRef>
          </c:val>
          <c:extLst>
            <c:ext xmlns:c16="http://schemas.microsoft.com/office/drawing/2014/chart" uri="{C3380CC4-5D6E-409C-BE32-E72D297353CC}">
              <c16:uniqueId val="{00000008-9E93-40A1-BD4A-D68512BBB2C8}"/>
            </c:ext>
          </c:extLst>
        </c:ser>
        <c:dLbls>
          <c:showLegendKey val="0"/>
          <c:showVal val="0"/>
          <c:showCatName val="0"/>
          <c:showSerName val="0"/>
          <c:showPercent val="0"/>
          <c:showBubbleSize val="0"/>
          <c:showLeaderLines val="1"/>
        </c:dLbls>
        <c:firstSliceAng val="27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53719780442203"/>
          <c:y val="7.1759259259259259E-2"/>
          <c:w val="0.56273447269695709"/>
          <c:h val="0.9282407407407407"/>
        </c:manualLayout>
      </c:layout>
      <c:pieChart>
        <c:varyColors val="1"/>
        <c:ser>
          <c:idx val="0"/>
          <c:order val="0"/>
          <c:dPt>
            <c:idx val="0"/>
            <c:bubble3D val="0"/>
            <c:spPr>
              <a:solidFill>
                <a:srgbClr val="025D45"/>
              </a:solidFill>
              <a:ln w="19050">
                <a:solidFill>
                  <a:schemeClr val="lt1"/>
                </a:solidFill>
              </a:ln>
              <a:effectLst/>
            </c:spPr>
            <c:extLst>
              <c:ext xmlns:c16="http://schemas.microsoft.com/office/drawing/2014/chart" uri="{C3380CC4-5D6E-409C-BE32-E72D297353CC}">
                <c16:uniqueId val="{00000001-B8B6-4C9C-B2C3-E0A59D02433C}"/>
              </c:ext>
            </c:extLst>
          </c:dPt>
          <c:dPt>
            <c:idx val="1"/>
            <c:bubble3D val="0"/>
            <c:spPr>
              <a:solidFill>
                <a:srgbClr val="C2A962"/>
              </a:solidFill>
              <a:ln w="19050">
                <a:solidFill>
                  <a:schemeClr val="lt1"/>
                </a:solidFill>
              </a:ln>
              <a:effectLst/>
            </c:spPr>
            <c:extLst>
              <c:ext xmlns:c16="http://schemas.microsoft.com/office/drawing/2014/chart" uri="{C3380CC4-5D6E-409C-BE32-E72D297353CC}">
                <c16:uniqueId val="{00000003-B8B6-4C9C-B2C3-E0A59D02433C}"/>
              </c:ext>
            </c:extLst>
          </c:dPt>
          <c:dPt>
            <c:idx val="2"/>
            <c:bubble3D val="0"/>
            <c:spPr>
              <a:solidFill>
                <a:srgbClr val="8CA797"/>
              </a:solidFill>
              <a:ln w="19050">
                <a:solidFill>
                  <a:schemeClr val="lt1"/>
                </a:solidFill>
              </a:ln>
              <a:effectLst/>
            </c:spPr>
            <c:extLst>
              <c:ext xmlns:c16="http://schemas.microsoft.com/office/drawing/2014/chart" uri="{C3380CC4-5D6E-409C-BE32-E72D297353CC}">
                <c16:uniqueId val="{00000005-B8B6-4C9C-B2C3-E0A59D02433C}"/>
              </c:ext>
            </c:extLst>
          </c:dPt>
          <c:dPt>
            <c:idx val="3"/>
            <c:bubble3D val="0"/>
            <c:spPr>
              <a:solidFill>
                <a:srgbClr val="E4D9BA"/>
              </a:solidFill>
              <a:ln w="19050">
                <a:solidFill>
                  <a:schemeClr val="lt1"/>
                </a:solidFill>
              </a:ln>
              <a:effectLst/>
            </c:spPr>
            <c:extLst>
              <c:ext xmlns:c16="http://schemas.microsoft.com/office/drawing/2014/chart" uri="{C3380CC4-5D6E-409C-BE32-E72D297353CC}">
                <c16:uniqueId val="{00000007-B8B6-4C9C-B2C3-E0A59D02433C}"/>
              </c:ext>
            </c:extLst>
          </c:dPt>
          <c:dLbls>
            <c:dLbl>
              <c:idx val="0"/>
              <c:layout>
                <c:manualLayout>
                  <c:x val="-5.8639262422334769E-2"/>
                  <c:y val="6.0185185185185182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Proxima Nova" panose="02000506030000020004"/>
                        <a:ea typeface="+mn-ea"/>
                        <a:cs typeface="+mn-cs"/>
                      </a:defRPr>
                    </a:pPr>
                    <a:fld id="{27FF7887-5E0F-4BC4-9C18-04061A636BE0}" type="CATEGORYNAME">
                      <a:rPr lang="en-US"/>
                      <a:pPr>
                        <a:defRPr sz="1800">
                          <a:latin typeface="Proxima Nova" panose="02000506030000020004"/>
                        </a:defRPr>
                      </a:pPr>
                      <a:t>[CATEGORY NAME]</a:t>
                    </a:fld>
                    <a:r>
                      <a:rPr lang="en-US" baseline="0" dirty="0"/>
                      <a:t> $18.9m</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Proxima Nova" panose="02000506030000020004"/>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7168264554675562"/>
                      <c:h val="0.2326388888888889"/>
                    </c:manualLayout>
                  </c15:layout>
                  <c15:dlblFieldTable/>
                  <c15:showDataLabelsRange val="0"/>
                </c:ext>
                <c:ext xmlns:c16="http://schemas.microsoft.com/office/drawing/2014/chart" uri="{C3380CC4-5D6E-409C-BE32-E72D297353CC}">
                  <c16:uniqueId val="{00000001-B8B6-4C9C-B2C3-E0A59D02433C}"/>
                </c:ext>
              </c:extLst>
            </c:dLbl>
            <c:dLbl>
              <c:idx val="1"/>
              <c:layout>
                <c:manualLayout>
                  <c:x val="-7.5031263026260939E-2"/>
                  <c:y val="-0.267248468941382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Proxima Nova" panose="02000506030000020004"/>
                        <a:ea typeface="+mn-ea"/>
                        <a:cs typeface="+mn-cs"/>
                      </a:defRPr>
                    </a:pPr>
                    <a:fld id="{8BCD06AF-F26C-4BD1-86BE-31957AE0D7B6}" type="CATEGORYNAME">
                      <a:rPr lang="en-US" b="1">
                        <a:solidFill>
                          <a:schemeClr val="bg1"/>
                        </a:solidFill>
                      </a:rPr>
                      <a:pPr>
                        <a:defRPr sz="1800" b="1">
                          <a:solidFill>
                            <a:schemeClr val="bg1"/>
                          </a:solidFill>
                          <a:latin typeface="Proxima Nova" panose="02000506030000020004"/>
                        </a:defRPr>
                      </a:pPr>
                      <a:t>[CATEGORY NAME]</a:t>
                    </a:fld>
                    <a:r>
                      <a:rPr lang="en-US" b="1" baseline="0">
                        <a:solidFill>
                          <a:schemeClr val="bg1"/>
                        </a:solidFill>
                      </a:rPr>
                      <a:t> $75.6m</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Proxima Nova" panose="02000506030000020004"/>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385160483534807"/>
                      <c:h val="0.31597222222222221"/>
                    </c:manualLayout>
                  </c15:layout>
                  <c15:dlblFieldTable/>
                  <c15:showDataLabelsRange val="0"/>
                </c:ext>
                <c:ext xmlns:c16="http://schemas.microsoft.com/office/drawing/2014/chart" uri="{C3380CC4-5D6E-409C-BE32-E72D297353CC}">
                  <c16:uniqueId val="{00000003-B8B6-4C9C-B2C3-E0A59D02433C}"/>
                </c:ext>
              </c:extLst>
            </c:dLbl>
            <c:dLbl>
              <c:idx val="2"/>
              <c:layout>
                <c:manualLayout>
                  <c:x val="-8.0589134361539527E-2"/>
                  <c:y val="8.3501385243511222E-2"/>
                </c:manualLayout>
              </c:layout>
              <c:tx>
                <c:rich>
                  <a:bodyPr/>
                  <a:lstStyle/>
                  <a:p>
                    <a:fld id="{EDAB97EA-9381-4001-89A8-9A5059C654F1}" type="CATEGORYNAME">
                      <a:rPr lang="en-US"/>
                      <a:pPr/>
                      <a:t>[CATEGORY NAME]</a:t>
                    </a:fld>
                    <a:r>
                      <a:rPr lang="en-US" baseline="0"/>
                      <a:t> $10.3m</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34667222453800195"/>
                      <c:h val="0.31597222222222221"/>
                    </c:manualLayout>
                  </c15:layout>
                  <c15:dlblFieldTable/>
                  <c15:showDataLabelsRange val="0"/>
                </c:ext>
                <c:ext xmlns:c16="http://schemas.microsoft.com/office/drawing/2014/chart" uri="{C3380CC4-5D6E-409C-BE32-E72D297353CC}">
                  <c16:uniqueId val="{00000005-B8B6-4C9C-B2C3-E0A59D02433C}"/>
                </c:ext>
              </c:extLst>
            </c:dLbl>
            <c:dLbl>
              <c:idx val="3"/>
              <c:layout>
                <c:manualLayout>
                  <c:x val="-0.12767393237996147"/>
                  <c:y val="2.6391805191017789E-2"/>
                </c:manualLayout>
              </c:layout>
              <c:tx>
                <c:rich>
                  <a:bodyPr/>
                  <a:lstStyle/>
                  <a:p>
                    <a:fld id="{17F29586-B67E-45F3-B6B3-499768EAE9F3}" type="CATEGORYNAME">
                      <a:rPr lang="en-US"/>
                      <a:pPr/>
                      <a:t>[CATEGORY NAME]</a:t>
                    </a:fld>
                    <a:r>
                      <a:rPr lang="en-US" baseline="0"/>
                      <a:t> $1.6m</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B8B6-4C9C-B2C3-E0A59D02433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Proxima Nova" panose="02000506030000020004"/>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Sheet1!$N$34:$N$37</c:f>
              <c:strCache>
                <c:ptCount val="4"/>
                <c:pt idx="0">
                  <c:v>Medicaid</c:v>
                </c:pt>
                <c:pt idx="1">
                  <c:v>Riders</c:v>
                </c:pt>
                <c:pt idx="2">
                  <c:v>Communities</c:v>
                </c:pt>
                <c:pt idx="3">
                  <c:v>Families</c:v>
                </c:pt>
              </c:strCache>
            </c:strRef>
          </c:cat>
          <c:val>
            <c:numRef>
              <c:f>Sheet1!$O$34:$O$37</c:f>
              <c:numCache>
                <c:formatCode>"$"#,##0_);[Red]\("$"#,##0\)</c:formatCode>
                <c:ptCount val="4"/>
                <c:pt idx="0">
                  <c:v>18885193</c:v>
                </c:pt>
                <c:pt idx="1">
                  <c:v>75629114</c:v>
                </c:pt>
                <c:pt idx="2">
                  <c:v>10305537</c:v>
                </c:pt>
                <c:pt idx="3">
                  <c:v>1575391</c:v>
                </c:pt>
              </c:numCache>
            </c:numRef>
          </c:val>
          <c:extLst>
            <c:ext xmlns:c16="http://schemas.microsoft.com/office/drawing/2014/chart" uri="{C3380CC4-5D6E-409C-BE32-E72D297353CC}">
              <c16:uniqueId val="{00000008-B8B6-4C9C-B2C3-E0A59D02433C}"/>
            </c:ext>
          </c:extLst>
        </c:ser>
        <c:dLbls>
          <c:showLegendKey val="0"/>
          <c:showVal val="0"/>
          <c:showCatName val="0"/>
          <c:showSerName val="0"/>
          <c:showPercent val="0"/>
          <c:showBubbleSize val="0"/>
          <c:showLeaderLines val="1"/>
        </c:dLbls>
        <c:firstSliceAng val="28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63EED-5E0C-4201-8E4A-F581F352FD67}"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C8ED847-F94F-4B8B-B0A5-06F95187CA1F}" type="asst">
      <dgm:prSet phldrT="[Text]"/>
      <dgm:spPr/>
      <dgm:t>
        <a:bodyPr/>
        <a:lstStyle/>
        <a:p>
          <a:r>
            <a:rPr lang="en-US" dirty="0">
              <a:solidFill>
                <a:schemeClr val="tx1"/>
              </a:solidFill>
            </a:rPr>
            <a:t>Social Benefits</a:t>
          </a:r>
        </a:p>
      </dgm:t>
    </dgm:pt>
    <dgm:pt modelId="{81854BD0-93AC-474C-8EA3-DBE5DEE960C5}" type="parTrans" cxnId="{550CD959-67D8-48AF-9864-D2AF7B7D4D1F}">
      <dgm:prSet/>
      <dgm:spPr/>
      <dgm:t>
        <a:bodyPr/>
        <a:lstStyle/>
        <a:p>
          <a:endParaRPr lang="en-US"/>
        </a:p>
      </dgm:t>
    </dgm:pt>
    <dgm:pt modelId="{4D17A66E-BC57-441C-93D8-CDA8DD19FAD0}" type="sibTrans" cxnId="{550CD959-67D8-48AF-9864-D2AF7B7D4D1F}">
      <dgm:prSet/>
      <dgm:spPr/>
      <dgm:t>
        <a:bodyPr/>
        <a:lstStyle/>
        <a:p>
          <a:endParaRPr lang="en-US"/>
        </a:p>
      </dgm:t>
    </dgm:pt>
    <dgm:pt modelId="{7CF69BB1-F37F-4C61-9008-93475F7BCEEA}">
      <dgm:prSet phldrT="[Text]"/>
      <dgm:spPr/>
      <dgm:t>
        <a:bodyPr/>
        <a:lstStyle/>
        <a:p>
          <a:r>
            <a:rPr lang="en-US" dirty="0">
              <a:solidFill>
                <a:schemeClr val="tx1"/>
              </a:solidFill>
            </a:rPr>
            <a:t>STAKEHOLDERS</a:t>
          </a:r>
        </a:p>
        <a:p>
          <a:r>
            <a:rPr lang="en-US" dirty="0">
              <a:solidFill>
                <a:schemeClr val="tx1"/>
              </a:solidFill>
            </a:rPr>
            <a:t>Riders</a:t>
          </a:r>
        </a:p>
      </dgm:t>
    </dgm:pt>
    <dgm:pt modelId="{F961BBA2-FBC4-4518-9868-FE965ADEFA84}" type="parTrans" cxnId="{5B51DCFB-B8BC-46D8-B71C-6B517E345694}">
      <dgm:prSet/>
      <dgm:spPr/>
      <dgm:t>
        <a:bodyPr/>
        <a:lstStyle/>
        <a:p>
          <a:endParaRPr lang="en-US"/>
        </a:p>
      </dgm:t>
    </dgm:pt>
    <dgm:pt modelId="{4A4FE9DC-97D8-4C9D-892D-C5D6F1FBEA36}" type="sibTrans" cxnId="{5B51DCFB-B8BC-46D8-B71C-6B517E345694}">
      <dgm:prSet/>
      <dgm:spPr/>
      <dgm:t>
        <a:bodyPr/>
        <a:lstStyle/>
        <a:p>
          <a:endParaRPr lang="en-US"/>
        </a:p>
      </dgm:t>
    </dgm:pt>
    <dgm:pt modelId="{186322FA-2740-4072-A6A0-C8E69438216C}">
      <dgm:prSet/>
      <dgm:spPr/>
      <dgm:t>
        <a:bodyPr/>
        <a:lstStyle/>
        <a:p>
          <a:r>
            <a:rPr lang="en-US" dirty="0">
              <a:solidFill>
                <a:schemeClr val="tx1"/>
              </a:solidFill>
            </a:rPr>
            <a:t>STAKEHOLDERS</a:t>
          </a:r>
        </a:p>
        <a:p>
          <a:r>
            <a:rPr lang="en-US" dirty="0">
              <a:solidFill>
                <a:schemeClr val="tx1"/>
              </a:solidFill>
            </a:rPr>
            <a:t>Community</a:t>
          </a:r>
        </a:p>
      </dgm:t>
    </dgm:pt>
    <dgm:pt modelId="{36572A26-8AC5-4BC4-AFF9-3D65C54CDE43}" type="parTrans" cxnId="{A247EEB9-53BF-49C2-BB36-4027C92DD6F4}">
      <dgm:prSet/>
      <dgm:spPr/>
      <dgm:t>
        <a:bodyPr/>
        <a:lstStyle/>
        <a:p>
          <a:endParaRPr lang="en-US"/>
        </a:p>
      </dgm:t>
    </dgm:pt>
    <dgm:pt modelId="{2458F1EC-D935-4460-98B6-162924596D32}" type="sibTrans" cxnId="{A247EEB9-53BF-49C2-BB36-4027C92DD6F4}">
      <dgm:prSet/>
      <dgm:spPr/>
      <dgm:t>
        <a:bodyPr/>
        <a:lstStyle/>
        <a:p>
          <a:endParaRPr lang="en-US"/>
        </a:p>
      </dgm:t>
    </dgm:pt>
    <dgm:pt modelId="{3CD45331-2CD6-4448-999E-5084D87E1492}">
      <dgm:prSet/>
      <dgm:spPr/>
      <dgm:t>
        <a:bodyPr/>
        <a:lstStyle/>
        <a:p>
          <a:r>
            <a:rPr lang="en-US" dirty="0">
              <a:solidFill>
                <a:schemeClr val="tx1"/>
              </a:solidFill>
            </a:rPr>
            <a:t>STAKEHOLDERS</a:t>
          </a:r>
        </a:p>
        <a:p>
          <a:r>
            <a:rPr lang="en-US" dirty="0">
              <a:solidFill>
                <a:schemeClr val="tx1"/>
              </a:solidFill>
            </a:rPr>
            <a:t>Riders’ Families</a:t>
          </a:r>
        </a:p>
      </dgm:t>
    </dgm:pt>
    <dgm:pt modelId="{4823B9BC-8104-4F27-93F0-D70312D6DD95}" type="parTrans" cxnId="{72634909-0F53-4799-B886-0A4A21F0346F}">
      <dgm:prSet/>
      <dgm:spPr/>
      <dgm:t>
        <a:bodyPr/>
        <a:lstStyle/>
        <a:p>
          <a:endParaRPr lang="en-US"/>
        </a:p>
      </dgm:t>
    </dgm:pt>
    <dgm:pt modelId="{B1977159-1712-44A5-BA4E-C052295E23FE}" type="sibTrans" cxnId="{72634909-0F53-4799-B886-0A4A21F0346F}">
      <dgm:prSet/>
      <dgm:spPr/>
      <dgm:t>
        <a:bodyPr/>
        <a:lstStyle/>
        <a:p>
          <a:endParaRPr lang="en-US"/>
        </a:p>
      </dgm:t>
    </dgm:pt>
    <dgm:pt modelId="{9C5C808B-B031-47DD-A8C2-887AB5BA22FC}">
      <dgm:prSet/>
      <dgm:spPr/>
      <dgm:t>
        <a:bodyPr/>
        <a:lstStyle/>
        <a:p>
          <a:r>
            <a:rPr lang="en-US" dirty="0">
              <a:solidFill>
                <a:schemeClr val="tx1"/>
              </a:solidFill>
            </a:rPr>
            <a:t>STAKEHOLDERS</a:t>
          </a:r>
        </a:p>
        <a:p>
          <a:r>
            <a:rPr lang="en-US" dirty="0">
              <a:solidFill>
                <a:schemeClr val="tx1"/>
              </a:solidFill>
            </a:rPr>
            <a:t>Staff</a:t>
          </a:r>
        </a:p>
      </dgm:t>
    </dgm:pt>
    <dgm:pt modelId="{DA02E9C8-963C-44FB-A98B-B6A16D221EE2}" type="parTrans" cxnId="{22F112C2-6A42-4272-BC68-D2011869D210}">
      <dgm:prSet/>
      <dgm:spPr/>
      <dgm:t>
        <a:bodyPr/>
        <a:lstStyle/>
        <a:p>
          <a:endParaRPr lang="en-US"/>
        </a:p>
      </dgm:t>
    </dgm:pt>
    <dgm:pt modelId="{3B350587-AC24-4887-AB7F-5D428C97D717}" type="sibTrans" cxnId="{22F112C2-6A42-4272-BC68-D2011869D210}">
      <dgm:prSet/>
      <dgm:spPr/>
      <dgm:t>
        <a:bodyPr/>
        <a:lstStyle/>
        <a:p>
          <a:endParaRPr lang="en-US"/>
        </a:p>
      </dgm:t>
    </dgm:pt>
    <dgm:pt modelId="{0A95F1F9-93C2-43CB-8DDA-7B844930AC80}">
      <dgm:prSet/>
      <dgm:spPr/>
      <dgm:t>
        <a:bodyPr/>
        <a:lstStyle/>
        <a:p>
          <a:r>
            <a:rPr lang="en-US" dirty="0">
              <a:solidFill>
                <a:schemeClr val="tx1"/>
              </a:solidFill>
            </a:rPr>
            <a:t>Increased health outcomes</a:t>
          </a:r>
        </a:p>
      </dgm:t>
    </dgm:pt>
    <dgm:pt modelId="{CF7D9FAE-BE8C-475E-B81A-38751E67E730}" type="parTrans" cxnId="{AE521779-66D8-4825-8C72-C6A3FD7B2ED8}">
      <dgm:prSet/>
      <dgm:spPr/>
      <dgm:t>
        <a:bodyPr/>
        <a:lstStyle/>
        <a:p>
          <a:endParaRPr lang="en-US"/>
        </a:p>
      </dgm:t>
    </dgm:pt>
    <dgm:pt modelId="{E40A8472-778B-4DD6-B517-832AFD483235}" type="sibTrans" cxnId="{AE521779-66D8-4825-8C72-C6A3FD7B2ED8}">
      <dgm:prSet/>
      <dgm:spPr/>
      <dgm:t>
        <a:bodyPr/>
        <a:lstStyle/>
        <a:p>
          <a:endParaRPr lang="en-US"/>
        </a:p>
      </dgm:t>
    </dgm:pt>
    <dgm:pt modelId="{F0B03A82-9580-4E0B-BA07-7A9AC9413E77}">
      <dgm:prSet/>
      <dgm:spPr/>
      <dgm:t>
        <a:bodyPr/>
        <a:lstStyle/>
        <a:p>
          <a:r>
            <a:rPr lang="en-US" dirty="0">
              <a:solidFill>
                <a:schemeClr val="tx1"/>
              </a:solidFill>
            </a:rPr>
            <a:t>Reduced social isolation</a:t>
          </a:r>
        </a:p>
      </dgm:t>
    </dgm:pt>
    <dgm:pt modelId="{293C3653-CDD6-4481-A068-8DE35C17760A}" type="parTrans" cxnId="{7392E2D0-0104-422A-9657-EF92F33A9AA1}">
      <dgm:prSet/>
      <dgm:spPr/>
      <dgm:t>
        <a:bodyPr/>
        <a:lstStyle/>
        <a:p>
          <a:endParaRPr lang="en-US"/>
        </a:p>
      </dgm:t>
    </dgm:pt>
    <dgm:pt modelId="{A7F30B4E-2B37-4583-ABB6-13BE3EBFBE4E}" type="sibTrans" cxnId="{7392E2D0-0104-422A-9657-EF92F33A9AA1}">
      <dgm:prSet/>
      <dgm:spPr/>
      <dgm:t>
        <a:bodyPr/>
        <a:lstStyle/>
        <a:p>
          <a:endParaRPr lang="en-US"/>
        </a:p>
      </dgm:t>
    </dgm:pt>
    <dgm:pt modelId="{79BFB7ED-5EFD-43E8-BF4B-7EFA3186CE14}">
      <dgm:prSet/>
      <dgm:spPr/>
      <dgm:t>
        <a:bodyPr/>
        <a:lstStyle/>
        <a:p>
          <a:r>
            <a:rPr lang="en-US" dirty="0">
              <a:solidFill>
                <a:schemeClr val="tx1"/>
              </a:solidFill>
            </a:rPr>
            <a:t>Increased dignity &amp; autonomy</a:t>
          </a:r>
        </a:p>
      </dgm:t>
    </dgm:pt>
    <dgm:pt modelId="{89F97FD5-4E9E-49C6-97B6-E7428163A942}" type="parTrans" cxnId="{D97CB94C-12F8-42E7-8340-8E2916DCED26}">
      <dgm:prSet/>
      <dgm:spPr/>
      <dgm:t>
        <a:bodyPr/>
        <a:lstStyle/>
        <a:p>
          <a:endParaRPr lang="en-US"/>
        </a:p>
      </dgm:t>
    </dgm:pt>
    <dgm:pt modelId="{CCA1A1C5-61E5-43CA-838C-49BC88CFFB2E}" type="sibTrans" cxnId="{D97CB94C-12F8-42E7-8340-8E2916DCED26}">
      <dgm:prSet/>
      <dgm:spPr/>
      <dgm:t>
        <a:bodyPr/>
        <a:lstStyle/>
        <a:p>
          <a:endParaRPr lang="en-US"/>
        </a:p>
      </dgm:t>
    </dgm:pt>
    <dgm:pt modelId="{63B571C4-A261-4FD6-AD73-4381A26534FD}">
      <dgm:prSet/>
      <dgm:spPr/>
      <dgm:t>
        <a:bodyPr/>
        <a:lstStyle/>
        <a:p>
          <a:r>
            <a:rPr lang="en-US" dirty="0">
              <a:solidFill>
                <a:schemeClr val="tx1"/>
              </a:solidFill>
            </a:rPr>
            <a:t>Increased accessibility to basic needs</a:t>
          </a:r>
        </a:p>
      </dgm:t>
    </dgm:pt>
    <dgm:pt modelId="{7CCA6DBB-E431-40B9-9656-5E6F8CD8055E}" type="parTrans" cxnId="{5AC2C98F-147A-43E8-A2CF-10E86926A5B7}">
      <dgm:prSet/>
      <dgm:spPr/>
      <dgm:t>
        <a:bodyPr/>
        <a:lstStyle/>
        <a:p>
          <a:endParaRPr lang="en-US"/>
        </a:p>
      </dgm:t>
    </dgm:pt>
    <dgm:pt modelId="{C4B71751-3F67-40A9-9425-3D4A47D46FC5}" type="sibTrans" cxnId="{5AC2C98F-147A-43E8-A2CF-10E86926A5B7}">
      <dgm:prSet/>
      <dgm:spPr/>
      <dgm:t>
        <a:bodyPr/>
        <a:lstStyle/>
        <a:p>
          <a:endParaRPr lang="en-US"/>
        </a:p>
      </dgm:t>
    </dgm:pt>
    <dgm:pt modelId="{7ADBB180-7337-4D69-9528-14B9623C3682}">
      <dgm:prSet/>
      <dgm:spPr>
        <a:solidFill>
          <a:srgbClr val="FF0000"/>
        </a:solidFill>
      </dgm:spPr>
      <dgm:t>
        <a:bodyPr/>
        <a:lstStyle/>
        <a:p>
          <a:r>
            <a:rPr lang="en-US" dirty="0"/>
            <a:t>Decreased health due to exposure to secondary trauma</a:t>
          </a:r>
        </a:p>
      </dgm:t>
    </dgm:pt>
    <dgm:pt modelId="{B5EF4DCE-774F-4DD6-9EB1-19ADB19BD5F4}" type="parTrans" cxnId="{48ECA84A-2829-471F-9279-AC140590E32B}">
      <dgm:prSet/>
      <dgm:spPr/>
      <dgm:t>
        <a:bodyPr/>
        <a:lstStyle/>
        <a:p>
          <a:endParaRPr lang="en-US"/>
        </a:p>
      </dgm:t>
    </dgm:pt>
    <dgm:pt modelId="{AE56D8F1-E5C6-4B68-872D-83F93301192F}" type="sibTrans" cxnId="{48ECA84A-2829-471F-9279-AC140590E32B}">
      <dgm:prSet/>
      <dgm:spPr/>
      <dgm:t>
        <a:bodyPr/>
        <a:lstStyle/>
        <a:p>
          <a:endParaRPr lang="en-US"/>
        </a:p>
      </dgm:t>
    </dgm:pt>
    <dgm:pt modelId="{7D1DFD88-87AC-4A74-BA34-1E95A77464B3}">
      <dgm:prSet/>
      <dgm:spPr/>
      <dgm:t>
        <a:bodyPr/>
        <a:lstStyle/>
        <a:p>
          <a:r>
            <a:rPr lang="en-US" dirty="0">
              <a:solidFill>
                <a:schemeClr val="tx1"/>
              </a:solidFill>
            </a:rPr>
            <a:t>Reduced strain</a:t>
          </a:r>
        </a:p>
      </dgm:t>
    </dgm:pt>
    <dgm:pt modelId="{996F0D1C-6F19-46E7-803F-93823D6190A0}" type="parTrans" cxnId="{91363C35-AB6F-4025-B077-851BD5F7EEF3}">
      <dgm:prSet/>
      <dgm:spPr/>
      <dgm:t>
        <a:bodyPr/>
        <a:lstStyle/>
        <a:p>
          <a:endParaRPr lang="en-US"/>
        </a:p>
      </dgm:t>
    </dgm:pt>
    <dgm:pt modelId="{C465FE9C-6C92-43B9-AFAF-8CADDBB1850D}" type="sibTrans" cxnId="{91363C35-AB6F-4025-B077-851BD5F7EEF3}">
      <dgm:prSet/>
      <dgm:spPr/>
      <dgm:t>
        <a:bodyPr/>
        <a:lstStyle/>
        <a:p>
          <a:endParaRPr lang="en-US"/>
        </a:p>
      </dgm:t>
    </dgm:pt>
    <dgm:pt modelId="{9DFD3D2C-A658-457A-8F26-9F2E377CEF26}">
      <dgm:prSet/>
      <dgm:spPr/>
      <dgm:t>
        <a:bodyPr/>
        <a:lstStyle/>
        <a:p>
          <a:r>
            <a:rPr lang="en-US" dirty="0">
              <a:solidFill>
                <a:schemeClr val="tx1"/>
              </a:solidFill>
            </a:rPr>
            <a:t>Increased ability to age in place</a:t>
          </a:r>
        </a:p>
      </dgm:t>
    </dgm:pt>
    <dgm:pt modelId="{CE75D3D5-4BBA-4F16-A3F8-34FF1D5F70BB}" type="parTrans" cxnId="{C9A102DA-1EF0-4CC6-B47B-2035297ED2BF}">
      <dgm:prSet/>
      <dgm:spPr/>
      <dgm:t>
        <a:bodyPr/>
        <a:lstStyle/>
        <a:p>
          <a:endParaRPr lang="en-US"/>
        </a:p>
      </dgm:t>
    </dgm:pt>
    <dgm:pt modelId="{A39D8F01-CD49-45B3-9CDF-6FE1DF9D77B7}" type="sibTrans" cxnId="{C9A102DA-1EF0-4CC6-B47B-2035297ED2BF}">
      <dgm:prSet/>
      <dgm:spPr/>
      <dgm:t>
        <a:bodyPr/>
        <a:lstStyle/>
        <a:p>
          <a:endParaRPr lang="en-US"/>
        </a:p>
      </dgm:t>
    </dgm:pt>
    <dgm:pt modelId="{1A68BFC5-4BB0-4419-845F-07C93D29DC38}">
      <dgm:prSet/>
      <dgm:spPr/>
      <dgm:t>
        <a:bodyPr/>
        <a:lstStyle/>
        <a:p>
          <a:r>
            <a:rPr lang="en-US" dirty="0">
              <a:solidFill>
                <a:schemeClr val="tx1"/>
              </a:solidFill>
            </a:rPr>
            <a:t>Reduced burden on social services</a:t>
          </a:r>
        </a:p>
      </dgm:t>
    </dgm:pt>
    <dgm:pt modelId="{92899469-88EF-44A0-B517-DF2CDDAF57BB}" type="parTrans" cxnId="{A9978FE0-3B74-4E17-B8CD-FD0875E911EB}">
      <dgm:prSet/>
      <dgm:spPr/>
      <dgm:t>
        <a:bodyPr/>
        <a:lstStyle/>
        <a:p>
          <a:endParaRPr lang="en-US"/>
        </a:p>
      </dgm:t>
    </dgm:pt>
    <dgm:pt modelId="{72BFEE3A-B6D4-49F3-B86D-DCC7EE20B38B}" type="sibTrans" cxnId="{A9978FE0-3B74-4E17-B8CD-FD0875E911EB}">
      <dgm:prSet/>
      <dgm:spPr/>
      <dgm:t>
        <a:bodyPr/>
        <a:lstStyle/>
        <a:p>
          <a:endParaRPr lang="en-US"/>
        </a:p>
      </dgm:t>
    </dgm:pt>
    <dgm:pt modelId="{759BE066-11A4-4DBB-896A-2C92C0E540E8}">
      <dgm:prSet/>
      <dgm:spPr/>
      <dgm:t>
        <a:bodyPr/>
        <a:lstStyle/>
        <a:p>
          <a:r>
            <a:rPr lang="en-US" dirty="0">
              <a:solidFill>
                <a:schemeClr val="tx1"/>
              </a:solidFill>
            </a:rPr>
            <a:t>Reduced fiscal and opportunity costs</a:t>
          </a:r>
        </a:p>
      </dgm:t>
    </dgm:pt>
    <dgm:pt modelId="{18F35265-1325-4A8E-9A5D-13E74307B646}" type="parTrans" cxnId="{6586C841-6970-4A2C-A501-062666733BA3}">
      <dgm:prSet/>
      <dgm:spPr/>
      <dgm:t>
        <a:bodyPr/>
        <a:lstStyle/>
        <a:p>
          <a:endParaRPr lang="en-US"/>
        </a:p>
      </dgm:t>
    </dgm:pt>
    <dgm:pt modelId="{7581A1D8-3A8B-468F-802E-2216324095E5}" type="sibTrans" cxnId="{6586C841-6970-4A2C-A501-062666733BA3}">
      <dgm:prSet/>
      <dgm:spPr/>
      <dgm:t>
        <a:bodyPr/>
        <a:lstStyle/>
        <a:p>
          <a:endParaRPr lang="en-US"/>
        </a:p>
      </dgm:t>
    </dgm:pt>
    <dgm:pt modelId="{DE1D2433-2DD7-4B4F-8387-88F4022A6628}">
      <dgm:prSet/>
      <dgm:spPr/>
      <dgm:t>
        <a:bodyPr/>
        <a:lstStyle/>
        <a:p>
          <a:r>
            <a:rPr lang="en-US" dirty="0">
              <a:solidFill>
                <a:schemeClr val="tx1"/>
              </a:solidFill>
            </a:rPr>
            <a:t>Increased choice and sustainability</a:t>
          </a:r>
        </a:p>
      </dgm:t>
    </dgm:pt>
    <dgm:pt modelId="{20D84CDA-77F2-4846-8245-CC23F0FED75D}" type="parTrans" cxnId="{0F5912AB-816E-4E31-B686-E7DADDB723D9}">
      <dgm:prSet/>
      <dgm:spPr/>
      <dgm:t>
        <a:bodyPr/>
        <a:lstStyle/>
        <a:p>
          <a:endParaRPr lang="en-US"/>
        </a:p>
      </dgm:t>
    </dgm:pt>
    <dgm:pt modelId="{EE0DCB7D-D510-4FBA-A659-FCB69DADA7F2}" type="sibTrans" cxnId="{0F5912AB-816E-4E31-B686-E7DADDB723D9}">
      <dgm:prSet/>
      <dgm:spPr/>
      <dgm:t>
        <a:bodyPr/>
        <a:lstStyle/>
        <a:p>
          <a:endParaRPr lang="en-US"/>
        </a:p>
      </dgm:t>
    </dgm:pt>
    <dgm:pt modelId="{FD75329C-C666-4883-88EB-527D5E0AA098}">
      <dgm:prSet/>
      <dgm:spPr/>
      <dgm:t>
        <a:bodyPr/>
        <a:lstStyle/>
        <a:p>
          <a:r>
            <a:rPr lang="en-US" dirty="0">
              <a:solidFill>
                <a:schemeClr val="tx1"/>
              </a:solidFill>
            </a:rPr>
            <a:t>STAKEHOLDERS</a:t>
          </a:r>
        </a:p>
        <a:p>
          <a:r>
            <a:rPr lang="en-US" dirty="0">
              <a:solidFill>
                <a:schemeClr val="tx1"/>
              </a:solidFill>
            </a:rPr>
            <a:t>Medicaid</a:t>
          </a:r>
        </a:p>
      </dgm:t>
    </dgm:pt>
    <dgm:pt modelId="{48562C0F-3D0F-434D-B829-F57D803C8302}" type="parTrans" cxnId="{E9DB7309-0A66-4404-AFA2-6F05EFA8EBE1}">
      <dgm:prSet/>
      <dgm:spPr/>
      <dgm:t>
        <a:bodyPr/>
        <a:lstStyle/>
        <a:p>
          <a:endParaRPr lang="en-US"/>
        </a:p>
      </dgm:t>
    </dgm:pt>
    <dgm:pt modelId="{719E1DA0-385F-410D-A9B9-4DA6FCC0C296}" type="sibTrans" cxnId="{E9DB7309-0A66-4404-AFA2-6F05EFA8EBE1}">
      <dgm:prSet/>
      <dgm:spPr/>
      <dgm:t>
        <a:bodyPr/>
        <a:lstStyle/>
        <a:p>
          <a:endParaRPr lang="en-US"/>
        </a:p>
      </dgm:t>
    </dgm:pt>
    <dgm:pt modelId="{09DFA701-8C32-4D39-9BAD-6992541DFB95}">
      <dgm:prSet/>
      <dgm:spPr/>
      <dgm:t>
        <a:bodyPr/>
        <a:lstStyle/>
        <a:p>
          <a:r>
            <a:rPr lang="en-US" dirty="0">
              <a:solidFill>
                <a:schemeClr val="tx1"/>
              </a:solidFill>
            </a:rPr>
            <a:t>Increased ability to age in place</a:t>
          </a:r>
        </a:p>
      </dgm:t>
    </dgm:pt>
    <dgm:pt modelId="{1603105A-9E93-4C88-86B3-EF6A0167C2FF}" type="parTrans" cxnId="{FC7FF484-8827-4E3E-BFFE-9A98E85C5174}">
      <dgm:prSet/>
      <dgm:spPr/>
      <dgm:t>
        <a:bodyPr/>
        <a:lstStyle/>
        <a:p>
          <a:endParaRPr lang="en-US"/>
        </a:p>
      </dgm:t>
    </dgm:pt>
    <dgm:pt modelId="{104591B8-FB01-49D3-AB01-FFDC0F24A753}" type="sibTrans" cxnId="{FC7FF484-8827-4E3E-BFFE-9A98E85C5174}">
      <dgm:prSet/>
      <dgm:spPr/>
      <dgm:t>
        <a:bodyPr/>
        <a:lstStyle/>
        <a:p>
          <a:endParaRPr lang="en-US"/>
        </a:p>
      </dgm:t>
    </dgm:pt>
    <dgm:pt modelId="{D39CCB55-B033-4139-B0B8-77FF72D22FE4}">
      <dgm:prSet/>
      <dgm:spPr/>
      <dgm:t>
        <a:bodyPr/>
        <a:lstStyle/>
        <a:p>
          <a:r>
            <a:rPr lang="en-US" dirty="0">
              <a:solidFill>
                <a:schemeClr val="tx1"/>
              </a:solidFill>
            </a:rPr>
            <a:t>Reduced patient costs</a:t>
          </a:r>
        </a:p>
      </dgm:t>
    </dgm:pt>
    <dgm:pt modelId="{736727F6-F944-4B3D-B950-45D5F0605717}" type="parTrans" cxnId="{CBA1AFF9-6131-463F-A35E-D2413EFF0DCA}">
      <dgm:prSet/>
      <dgm:spPr/>
      <dgm:t>
        <a:bodyPr/>
        <a:lstStyle/>
        <a:p>
          <a:endParaRPr lang="en-US"/>
        </a:p>
      </dgm:t>
    </dgm:pt>
    <dgm:pt modelId="{41AA68A9-DB36-4318-9C36-4FFA19B688F7}" type="sibTrans" cxnId="{CBA1AFF9-6131-463F-A35E-D2413EFF0DCA}">
      <dgm:prSet/>
      <dgm:spPr/>
      <dgm:t>
        <a:bodyPr/>
        <a:lstStyle/>
        <a:p>
          <a:endParaRPr lang="en-US"/>
        </a:p>
      </dgm:t>
    </dgm:pt>
    <dgm:pt modelId="{30F56613-133A-45B4-B127-1ADE57DCBC42}" type="pres">
      <dgm:prSet presAssocID="{52863EED-5E0C-4201-8E4A-F581F352FD67}" presName="hierChild1" presStyleCnt="0">
        <dgm:presLayoutVars>
          <dgm:orgChart val="1"/>
          <dgm:chPref val="1"/>
          <dgm:dir/>
          <dgm:animOne val="branch"/>
          <dgm:animLvl val="lvl"/>
          <dgm:resizeHandles/>
        </dgm:presLayoutVars>
      </dgm:prSet>
      <dgm:spPr/>
    </dgm:pt>
    <dgm:pt modelId="{7421D554-4042-4FCD-991E-822D5A121CB9}" type="pres">
      <dgm:prSet presAssocID="{5C8ED847-F94F-4B8B-B0A5-06F95187CA1F}" presName="hierRoot1" presStyleCnt="0">
        <dgm:presLayoutVars>
          <dgm:hierBranch val="init"/>
        </dgm:presLayoutVars>
      </dgm:prSet>
      <dgm:spPr/>
    </dgm:pt>
    <dgm:pt modelId="{D901B6CB-2A00-4D27-A2D3-F7761EF5B94B}" type="pres">
      <dgm:prSet presAssocID="{5C8ED847-F94F-4B8B-B0A5-06F95187CA1F}" presName="rootComposite1" presStyleCnt="0"/>
      <dgm:spPr/>
    </dgm:pt>
    <dgm:pt modelId="{9ABD0040-494F-471C-982C-37496D8990C8}" type="pres">
      <dgm:prSet presAssocID="{5C8ED847-F94F-4B8B-B0A5-06F95187CA1F}" presName="rootText1" presStyleLbl="node0" presStyleIdx="0" presStyleCnt="1">
        <dgm:presLayoutVars>
          <dgm:chPref val="3"/>
        </dgm:presLayoutVars>
      </dgm:prSet>
      <dgm:spPr/>
    </dgm:pt>
    <dgm:pt modelId="{E79852E5-AE23-4B80-ADDF-20C7A8BACB5B}" type="pres">
      <dgm:prSet presAssocID="{5C8ED847-F94F-4B8B-B0A5-06F95187CA1F}" presName="rootConnector1" presStyleLbl="asst0" presStyleIdx="0" presStyleCnt="0"/>
      <dgm:spPr/>
    </dgm:pt>
    <dgm:pt modelId="{50892667-3560-4966-A4FF-4BD03FDB35E6}" type="pres">
      <dgm:prSet presAssocID="{5C8ED847-F94F-4B8B-B0A5-06F95187CA1F}" presName="hierChild2" presStyleCnt="0"/>
      <dgm:spPr/>
    </dgm:pt>
    <dgm:pt modelId="{AA6D70C0-FF0C-4401-86FC-8F5C54FB9C6A}" type="pres">
      <dgm:prSet presAssocID="{48562C0F-3D0F-434D-B829-F57D803C8302}" presName="Name37" presStyleLbl="parChTrans1D2" presStyleIdx="0" presStyleCnt="5"/>
      <dgm:spPr/>
    </dgm:pt>
    <dgm:pt modelId="{E7E862CB-5ED1-49A8-9941-575716D85B28}" type="pres">
      <dgm:prSet presAssocID="{FD75329C-C666-4883-88EB-527D5E0AA098}" presName="hierRoot2" presStyleCnt="0">
        <dgm:presLayoutVars>
          <dgm:hierBranch val="init"/>
        </dgm:presLayoutVars>
      </dgm:prSet>
      <dgm:spPr/>
    </dgm:pt>
    <dgm:pt modelId="{EA682A90-CC05-4325-9320-FE086F723A4E}" type="pres">
      <dgm:prSet presAssocID="{FD75329C-C666-4883-88EB-527D5E0AA098}" presName="rootComposite" presStyleCnt="0"/>
      <dgm:spPr/>
    </dgm:pt>
    <dgm:pt modelId="{742A0655-8F11-4CB0-9286-CD8840FF21C0}" type="pres">
      <dgm:prSet presAssocID="{FD75329C-C666-4883-88EB-527D5E0AA098}" presName="rootText" presStyleLbl="node2" presStyleIdx="0" presStyleCnt="5">
        <dgm:presLayoutVars>
          <dgm:chPref val="3"/>
        </dgm:presLayoutVars>
      </dgm:prSet>
      <dgm:spPr/>
    </dgm:pt>
    <dgm:pt modelId="{02ABC1AB-B194-4A42-935F-8AB0253B7EC4}" type="pres">
      <dgm:prSet presAssocID="{FD75329C-C666-4883-88EB-527D5E0AA098}" presName="rootConnector" presStyleLbl="node2" presStyleIdx="0" presStyleCnt="5"/>
      <dgm:spPr/>
    </dgm:pt>
    <dgm:pt modelId="{E1F11E0F-7BE0-4284-8E60-0ADC0D9F4148}" type="pres">
      <dgm:prSet presAssocID="{FD75329C-C666-4883-88EB-527D5E0AA098}" presName="hierChild4" presStyleCnt="0"/>
      <dgm:spPr/>
    </dgm:pt>
    <dgm:pt modelId="{337ED994-C4AF-4208-B4F9-B669AD605A29}" type="pres">
      <dgm:prSet presAssocID="{1603105A-9E93-4C88-86B3-EF6A0167C2FF}" presName="Name37" presStyleLbl="parChTrans1D3" presStyleIdx="0" presStyleCnt="12"/>
      <dgm:spPr/>
    </dgm:pt>
    <dgm:pt modelId="{8616DF90-E526-4A63-9A4B-4A07E5374C39}" type="pres">
      <dgm:prSet presAssocID="{09DFA701-8C32-4D39-9BAD-6992541DFB95}" presName="hierRoot2" presStyleCnt="0">
        <dgm:presLayoutVars>
          <dgm:hierBranch val="init"/>
        </dgm:presLayoutVars>
      </dgm:prSet>
      <dgm:spPr/>
    </dgm:pt>
    <dgm:pt modelId="{E043F557-0AA0-49E4-9661-27F75B062FF8}" type="pres">
      <dgm:prSet presAssocID="{09DFA701-8C32-4D39-9BAD-6992541DFB95}" presName="rootComposite" presStyleCnt="0"/>
      <dgm:spPr/>
    </dgm:pt>
    <dgm:pt modelId="{CBC2BF6C-BEB3-4FEF-B2BC-4350183EB2AD}" type="pres">
      <dgm:prSet presAssocID="{09DFA701-8C32-4D39-9BAD-6992541DFB95}" presName="rootText" presStyleLbl="node3" presStyleIdx="0" presStyleCnt="12">
        <dgm:presLayoutVars>
          <dgm:chPref val="3"/>
        </dgm:presLayoutVars>
      </dgm:prSet>
      <dgm:spPr/>
    </dgm:pt>
    <dgm:pt modelId="{11E3FA2B-3364-40C3-AE16-C8896CEED3C0}" type="pres">
      <dgm:prSet presAssocID="{09DFA701-8C32-4D39-9BAD-6992541DFB95}" presName="rootConnector" presStyleLbl="node3" presStyleIdx="0" presStyleCnt="12"/>
      <dgm:spPr/>
    </dgm:pt>
    <dgm:pt modelId="{AC3957CA-E9CF-479D-8AB9-9E3C5429ECE4}" type="pres">
      <dgm:prSet presAssocID="{09DFA701-8C32-4D39-9BAD-6992541DFB95}" presName="hierChild4" presStyleCnt="0"/>
      <dgm:spPr/>
    </dgm:pt>
    <dgm:pt modelId="{639A90AC-E958-4A09-A264-A4A43430E5B3}" type="pres">
      <dgm:prSet presAssocID="{09DFA701-8C32-4D39-9BAD-6992541DFB95}" presName="hierChild5" presStyleCnt="0"/>
      <dgm:spPr/>
    </dgm:pt>
    <dgm:pt modelId="{571C09A7-F5F4-4104-8194-305EC749E448}" type="pres">
      <dgm:prSet presAssocID="{736727F6-F944-4B3D-B950-45D5F0605717}" presName="Name37" presStyleLbl="parChTrans1D3" presStyleIdx="1" presStyleCnt="12"/>
      <dgm:spPr/>
    </dgm:pt>
    <dgm:pt modelId="{3B14C905-7292-4030-8DAE-CB4CD1AD5701}" type="pres">
      <dgm:prSet presAssocID="{D39CCB55-B033-4139-B0B8-77FF72D22FE4}" presName="hierRoot2" presStyleCnt="0">
        <dgm:presLayoutVars>
          <dgm:hierBranch val="init"/>
        </dgm:presLayoutVars>
      </dgm:prSet>
      <dgm:spPr/>
    </dgm:pt>
    <dgm:pt modelId="{11EEC5AF-8AFC-49F6-A52E-1566CBB48696}" type="pres">
      <dgm:prSet presAssocID="{D39CCB55-B033-4139-B0B8-77FF72D22FE4}" presName="rootComposite" presStyleCnt="0"/>
      <dgm:spPr/>
    </dgm:pt>
    <dgm:pt modelId="{A95758FB-271C-47F4-8334-40902B94F89F}" type="pres">
      <dgm:prSet presAssocID="{D39CCB55-B033-4139-B0B8-77FF72D22FE4}" presName="rootText" presStyleLbl="node3" presStyleIdx="1" presStyleCnt="12">
        <dgm:presLayoutVars>
          <dgm:chPref val="3"/>
        </dgm:presLayoutVars>
      </dgm:prSet>
      <dgm:spPr/>
    </dgm:pt>
    <dgm:pt modelId="{D2D24B3E-23C2-45F2-B59C-CE8BF7DB6D0E}" type="pres">
      <dgm:prSet presAssocID="{D39CCB55-B033-4139-B0B8-77FF72D22FE4}" presName="rootConnector" presStyleLbl="node3" presStyleIdx="1" presStyleCnt="12"/>
      <dgm:spPr/>
    </dgm:pt>
    <dgm:pt modelId="{83B71A41-45F9-45B3-A92C-4D38766232BE}" type="pres">
      <dgm:prSet presAssocID="{D39CCB55-B033-4139-B0B8-77FF72D22FE4}" presName="hierChild4" presStyleCnt="0"/>
      <dgm:spPr/>
    </dgm:pt>
    <dgm:pt modelId="{A763A907-262D-4089-843B-4CA2CDD7EA85}" type="pres">
      <dgm:prSet presAssocID="{D39CCB55-B033-4139-B0B8-77FF72D22FE4}" presName="hierChild5" presStyleCnt="0"/>
      <dgm:spPr/>
    </dgm:pt>
    <dgm:pt modelId="{3B90B805-9263-4712-B503-CA6573CC6D1D}" type="pres">
      <dgm:prSet presAssocID="{FD75329C-C666-4883-88EB-527D5E0AA098}" presName="hierChild5" presStyleCnt="0"/>
      <dgm:spPr/>
    </dgm:pt>
    <dgm:pt modelId="{0A2836D4-4362-4065-9FA5-FF5485A11BB4}" type="pres">
      <dgm:prSet presAssocID="{F961BBA2-FBC4-4518-9868-FE965ADEFA84}" presName="Name37" presStyleLbl="parChTrans1D2" presStyleIdx="1" presStyleCnt="5"/>
      <dgm:spPr/>
    </dgm:pt>
    <dgm:pt modelId="{C21E376F-782E-425A-A107-4FB08E6CD5AC}" type="pres">
      <dgm:prSet presAssocID="{7CF69BB1-F37F-4C61-9008-93475F7BCEEA}" presName="hierRoot2" presStyleCnt="0">
        <dgm:presLayoutVars>
          <dgm:hierBranch val="init"/>
        </dgm:presLayoutVars>
      </dgm:prSet>
      <dgm:spPr/>
    </dgm:pt>
    <dgm:pt modelId="{AA251C63-F038-4362-A38B-E7B9F2D3AA50}" type="pres">
      <dgm:prSet presAssocID="{7CF69BB1-F37F-4C61-9008-93475F7BCEEA}" presName="rootComposite" presStyleCnt="0"/>
      <dgm:spPr/>
    </dgm:pt>
    <dgm:pt modelId="{3943839E-CBA6-45F8-805E-E91572BEDAE8}" type="pres">
      <dgm:prSet presAssocID="{7CF69BB1-F37F-4C61-9008-93475F7BCEEA}" presName="rootText" presStyleLbl="node2" presStyleIdx="1" presStyleCnt="5">
        <dgm:presLayoutVars>
          <dgm:chPref val="3"/>
        </dgm:presLayoutVars>
      </dgm:prSet>
      <dgm:spPr/>
    </dgm:pt>
    <dgm:pt modelId="{CD69DD6F-E441-4E7F-AC43-DA45762E7D9B}" type="pres">
      <dgm:prSet presAssocID="{7CF69BB1-F37F-4C61-9008-93475F7BCEEA}" presName="rootConnector" presStyleLbl="node2" presStyleIdx="1" presStyleCnt="5"/>
      <dgm:spPr/>
    </dgm:pt>
    <dgm:pt modelId="{3AD53CB8-BC3F-4303-AA0A-4484EAD9416A}" type="pres">
      <dgm:prSet presAssocID="{7CF69BB1-F37F-4C61-9008-93475F7BCEEA}" presName="hierChild4" presStyleCnt="0"/>
      <dgm:spPr/>
    </dgm:pt>
    <dgm:pt modelId="{76BB93E3-BFFB-44F9-A2F8-9B76CF01B98C}" type="pres">
      <dgm:prSet presAssocID="{CF7D9FAE-BE8C-475E-B81A-38751E67E730}" presName="Name37" presStyleLbl="parChTrans1D3" presStyleIdx="2" presStyleCnt="12"/>
      <dgm:spPr/>
    </dgm:pt>
    <dgm:pt modelId="{944D5002-71E7-4B41-AD50-FCC104FFB0C6}" type="pres">
      <dgm:prSet presAssocID="{0A95F1F9-93C2-43CB-8DDA-7B844930AC80}" presName="hierRoot2" presStyleCnt="0">
        <dgm:presLayoutVars>
          <dgm:hierBranch val="init"/>
        </dgm:presLayoutVars>
      </dgm:prSet>
      <dgm:spPr/>
    </dgm:pt>
    <dgm:pt modelId="{65AD6084-A827-4C09-88FA-B3EB226B36B1}" type="pres">
      <dgm:prSet presAssocID="{0A95F1F9-93C2-43CB-8DDA-7B844930AC80}" presName="rootComposite" presStyleCnt="0"/>
      <dgm:spPr/>
    </dgm:pt>
    <dgm:pt modelId="{6BCC0194-9675-4A44-A74A-B81029DAF148}" type="pres">
      <dgm:prSet presAssocID="{0A95F1F9-93C2-43CB-8DDA-7B844930AC80}" presName="rootText" presStyleLbl="node3" presStyleIdx="2" presStyleCnt="12">
        <dgm:presLayoutVars>
          <dgm:chPref val="3"/>
        </dgm:presLayoutVars>
      </dgm:prSet>
      <dgm:spPr/>
    </dgm:pt>
    <dgm:pt modelId="{0EEA02D9-3CD7-4D48-B0F5-9FE65A6A3360}" type="pres">
      <dgm:prSet presAssocID="{0A95F1F9-93C2-43CB-8DDA-7B844930AC80}" presName="rootConnector" presStyleLbl="node3" presStyleIdx="2" presStyleCnt="12"/>
      <dgm:spPr/>
    </dgm:pt>
    <dgm:pt modelId="{7D89E814-49BA-4C61-B25A-3C54B56490C1}" type="pres">
      <dgm:prSet presAssocID="{0A95F1F9-93C2-43CB-8DDA-7B844930AC80}" presName="hierChild4" presStyleCnt="0"/>
      <dgm:spPr/>
    </dgm:pt>
    <dgm:pt modelId="{89ED2CBD-D2CA-478A-8D85-E4E548F44222}" type="pres">
      <dgm:prSet presAssocID="{0A95F1F9-93C2-43CB-8DDA-7B844930AC80}" presName="hierChild5" presStyleCnt="0"/>
      <dgm:spPr/>
    </dgm:pt>
    <dgm:pt modelId="{CE96B28A-1DCA-4538-803B-EE9AF36A65B7}" type="pres">
      <dgm:prSet presAssocID="{CE75D3D5-4BBA-4F16-A3F8-34FF1D5F70BB}" presName="Name37" presStyleLbl="parChTrans1D3" presStyleIdx="3" presStyleCnt="12"/>
      <dgm:spPr/>
    </dgm:pt>
    <dgm:pt modelId="{3C6BE3AB-DB4D-40AC-8985-8A35384CBB82}" type="pres">
      <dgm:prSet presAssocID="{9DFD3D2C-A658-457A-8F26-9F2E377CEF26}" presName="hierRoot2" presStyleCnt="0">
        <dgm:presLayoutVars>
          <dgm:hierBranch val="init"/>
        </dgm:presLayoutVars>
      </dgm:prSet>
      <dgm:spPr/>
    </dgm:pt>
    <dgm:pt modelId="{78B339EA-0789-4C16-8E07-B83AA16EF5D9}" type="pres">
      <dgm:prSet presAssocID="{9DFD3D2C-A658-457A-8F26-9F2E377CEF26}" presName="rootComposite" presStyleCnt="0"/>
      <dgm:spPr/>
    </dgm:pt>
    <dgm:pt modelId="{18325DF5-7DE7-4E3F-93EA-73E6B5206D5B}" type="pres">
      <dgm:prSet presAssocID="{9DFD3D2C-A658-457A-8F26-9F2E377CEF26}" presName="rootText" presStyleLbl="node3" presStyleIdx="3" presStyleCnt="12">
        <dgm:presLayoutVars>
          <dgm:chPref val="3"/>
        </dgm:presLayoutVars>
      </dgm:prSet>
      <dgm:spPr/>
    </dgm:pt>
    <dgm:pt modelId="{CDD45565-3A3F-4ACD-8DA4-DE051728F922}" type="pres">
      <dgm:prSet presAssocID="{9DFD3D2C-A658-457A-8F26-9F2E377CEF26}" presName="rootConnector" presStyleLbl="node3" presStyleIdx="3" presStyleCnt="12"/>
      <dgm:spPr/>
    </dgm:pt>
    <dgm:pt modelId="{960F4552-DE82-4B13-B08D-993C5569F6C6}" type="pres">
      <dgm:prSet presAssocID="{9DFD3D2C-A658-457A-8F26-9F2E377CEF26}" presName="hierChild4" presStyleCnt="0"/>
      <dgm:spPr/>
    </dgm:pt>
    <dgm:pt modelId="{34160673-4218-4F59-99B3-F18977168B04}" type="pres">
      <dgm:prSet presAssocID="{9DFD3D2C-A658-457A-8F26-9F2E377CEF26}" presName="hierChild5" presStyleCnt="0"/>
      <dgm:spPr/>
    </dgm:pt>
    <dgm:pt modelId="{B7F8AE11-0A46-4192-9A5F-C9F0DB7A4BAA}" type="pres">
      <dgm:prSet presAssocID="{293C3653-CDD6-4481-A068-8DE35C17760A}" presName="Name37" presStyleLbl="parChTrans1D3" presStyleIdx="4" presStyleCnt="12"/>
      <dgm:spPr/>
    </dgm:pt>
    <dgm:pt modelId="{5C7C0198-28CC-42AF-86DA-6741EAA1A5A7}" type="pres">
      <dgm:prSet presAssocID="{F0B03A82-9580-4E0B-BA07-7A9AC9413E77}" presName="hierRoot2" presStyleCnt="0">
        <dgm:presLayoutVars>
          <dgm:hierBranch val="init"/>
        </dgm:presLayoutVars>
      </dgm:prSet>
      <dgm:spPr/>
    </dgm:pt>
    <dgm:pt modelId="{3886CD22-B6AB-45EF-8D2E-62A304258B53}" type="pres">
      <dgm:prSet presAssocID="{F0B03A82-9580-4E0B-BA07-7A9AC9413E77}" presName="rootComposite" presStyleCnt="0"/>
      <dgm:spPr/>
    </dgm:pt>
    <dgm:pt modelId="{E4EEF2A2-987D-4F79-B12B-1BB56BF27DB7}" type="pres">
      <dgm:prSet presAssocID="{F0B03A82-9580-4E0B-BA07-7A9AC9413E77}" presName="rootText" presStyleLbl="node3" presStyleIdx="4" presStyleCnt="12">
        <dgm:presLayoutVars>
          <dgm:chPref val="3"/>
        </dgm:presLayoutVars>
      </dgm:prSet>
      <dgm:spPr/>
    </dgm:pt>
    <dgm:pt modelId="{00EF1CCA-C734-417B-AE6E-C824C7B741A8}" type="pres">
      <dgm:prSet presAssocID="{F0B03A82-9580-4E0B-BA07-7A9AC9413E77}" presName="rootConnector" presStyleLbl="node3" presStyleIdx="4" presStyleCnt="12"/>
      <dgm:spPr/>
    </dgm:pt>
    <dgm:pt modelId="{57ECFA94-5485-4935-B741-135E62FD9107}" type="pres">
      <dgm:prSet presAssocID="{F0B03A82-9580-4E0B-BA07-7A9AC9413E77}" presName="hierChild4" presStyleCnt="0"/>
      <dgm:spPr/>
    </dgm:pt>
    <dgm:pt modelId="{4445B336-710A-4EFF-B542-A046C563172B}" type="pres">
      <dgm:prSet presAssocID="{F0B03A82-9580-4E0B-BA07-7A9AC9413E77}" presName="hierChild5" presStyleCnt="0"/>
      <dgm:spPr/>
    </dgm:pt>
    <dgm:pt modelId="{F7C07427-02C8-4F87-A0B4-BA8DC1CCB0A1}" type="pres">
      <dgm:prSet presAssocID="{89F97FD5-4E9E-49C6-97B6-E7428163A942}" presName="Name37" presStyleLbl="parChTrans1D3" presStyleIdx="5" presStyleCnt="12"/>
      <dgm:spPr/>
    </dgm:pt>
    <dgm:pt modelId="{5A5D2651-F4EA-4AD4-96FC-D5A3BB10B96A}" type="pres">
      <dgm:prSet presAssocID="{79BFB7ED-5EFD-43E8-BF4B-7EFA3186CE14}" presName="hierRoot2" presStyleCnt="0">
        <dgm:presLayoutVars>
          <dgm:hierBranch val="init"/>
        </dgm:presLayoutVars>
      </dgm:prSet>
      <dgm:spPr/>
    </dgm:pt>
    <dgm:pt modelId="{1889CA67-B5EB-41BC-A42C-83D19E5F260F}" type="pres">
      <dgm:prSet presAssocID="{79BFB7ED-5EFD-43E8-BF4B-7EFA3186CE14}" presName="rootComposite" presStyleCnt="0"/>
      <dgm:spPr/>
    </dgm:pt>
    <dgm:pt modelId="{49C26241-93BF-40CF-9A7A-7BFF3BDCD874}" type="pres">
      <dgm:prSet presAssocID="{79BFB7ED-5EFD-43E8-BF4B-7EFA3186CE14}" presName="rootText" presStyleLbl="node3" presStyleIdx="5" presStyleCnt="12">
        <dgm:presLayoutVars>
          <dgm:chPref val="3"/>
        </dgm:presLayoutVars>
      </dgm:prSet>
      <dgm:spPr/>
    </dgm:pt>
    <dgm:pt modelId="{23374CC7-4870-4102-B5B1-479FC8DCCEA9}" type="pres">
      <dgm:prSet presAssocID="{79BFB7ED-5EFD-43E8-BF4B-7EFA3186CE14}" presName="rootConnector" presStyleLbl="node3" presStyleIdx="5" presStyleCnt="12"/>
      <dgm:spPr/>
    </dgm:pt>
    <dgm:pt modelId="{BEB1A923-2CFC-4A0C-BF43-EE6F58007A1B}" type="pres">
      <dgm:prSet presAssocID="{79BFB7ED-5EFD-43E8-BF4B-7EFA3186CE14}" presName="hierChild4" presStyleCnt="0"/>
      <dgm:spPr/>
    </dgm:pt>
    <dgm:pt modelId="{953F5A82-2189-4AC0-9F4D-5F597570A3AA}" type="pres">
      <dgm:prSet presAssocID="{79BFB7ED-5EFD-43E8-BF4B-7EFA3186CE14}" presName="hierChild5" presStyleCnt="0"/>
      <dgm:spPr/>
    </dgm:pt>
    <dgm:pt modelId="{A2821CA3-934D-4C77-A56D-8F57949898D4}" type="pres">
      <dgm:prSet presAssocID="{20D84CDA-77F2-4846-8245-CC23F0FED75D}" presName="Name37" presStyleLbl="parChTrans1D3" presStyleIdx="6" presStyleCnt="12"/>
      <dgm:spPr/>
    </dgm:pt>
    <dgm:pt modelId="{1903815B-B420-43EE-AB38-33654F5A9779}" type="pres">
      <dgm:prSet presAssocID="{DE1D2433-2DD7-4B4F-8387-88F4022A6628}" presName="hierRoot2" presStyleCnt="0">
        <dgm:presLayoutVars>
          <dgm:hierBranch val="init"/>
        </dgm:presLayoutVars>
      </dgm:prSet>
      <dgm:spPr/>
    </dgm:pt>
    <dgm:pt modelId="{FB06B825-AF49-4916-BD51-7E7EB0436338}" type="pres">
      <dgm:prSet presAssocID="{DE1D2433-2DD7-4B4F-8387-88F4022A6628}" presName="rootComposite" presStyleCnt="0"/>
      <dgm:spPr/>
    </dgm:pt>
    <dgm:pt modelId="{8CD0B113-10A2-4471-B530-CA2FC542AAA4}" type="pres">
      <dgm:prSet presAssocID="{DE1D2433-2DD7-4B4F-8387-88F4022A6628}" presName="rootText" presStyleLbl="node3" presStyleIdx="6" presStyleCnt="12">
        <dgm:presLayoutVars>
          <dgm:chPref val="3"/>
        </dgm:presLayoutVars>
      </dgm:prSet>
      <dgm:spPr/>
    </dgm:pt>
    <dgm:pt modelId="{C6609257-D4F0-41CD-BBD8-ADFB5E0F5CA3}" type="pres">
      <dgm:prSet presAssocID="{DE1D2433-2DD7-4B4F-8387-88F4022A6628}" presName="rootConnector" presStyleLbl="node3" presStyleIdx="6" presStyleCnt="12"/>
      <dgm:spPr/>
    </dgm:pt>
    <dgm:pt modelId="{EC56502F-5B5A-46F5-B514-5B014C595199}" type="pres">
      <dgm:prSet presAssocID="{DE1D2433-2DD7-4B4F-8387-88F4022A6628}" presName="hierChild4" presStyleCnt="0"/>
      <dgm:spPr/>
    </dgm:pt>
    <dgm:pt modelId="{A9E7CDE7-70B0-4F10-890A-691E8341AA0B}" type="pres">
      <dgm:prSet presAssocID="{DE1D2433-2DD7-4B4F-8387-88F4022A6628}" presName="hierChild5" presStyleCnt="0"/>
      <dgm:spPr/>
    </dgm:pt>
    <dgm:pt modelId="{DF7215CF-D044-4498-A83C-806D559486D7}" type="pres">
      <dgm:prSet presAssocID="{7CF69BB1-F37F-4C61-9008-93475F7BCEEA}" presName="hierChild5" presStyleCnt="0"/>
      <dgm:spPr/>
    </dgm:pt>
    <dgm:pt modelId="{B640D814-FD33-46F3-875B-A1716C0C5492}" type="pres">
      <dgm:prSet presAssocID="{36572A26-8AC5-4BC4-AFF9-3D65C54CDE43}" presName="Name37" presStyleLbl="parChTrans1D2" presStyleIdx="2" presStyleCnt="5"/>
      <dgm:spPr/>
    </dgm:pt>
    <dgm:pt modelId="{1E2BE25B-206F-4185-B2DA-56FABA6627AD}" type="pres">
      <dgm:prSet presAssocID="{186322FA-2740-4072-A6A0-C8E69438216C}" presName="hierRoot2" presStyleCnt="0">
        <dgm:presLayoutVars>
          <dgm:hierBranch val="init"/>
        </dgm:presLayoutVars>
      </dgm:prSet>
      <dgm:spPr/>
    </dgm:pt>
    <dgm:pt modelId="{E778F5E3-33A1-4A29-AAB7-8A13F114BAC7}" type="pres">
      <dgm:prSet presAssocID="{186322FA-2740-4072-A6A0-C8E69438216C}" presName="rootComposite" presStyleCnt="0"/>
      <dgm:spPr/>
    </dgm:pt>
    <dgm:pt modelId="{CA7EB5CC-45AE-41D7-BBAC-43587535C3D9}" type="pres">
      <dgm:prSet presAssocID="{186322FA-2740-4072-A6A0-C8E69438216C}" presName="rootText" presStyleLbl="node2" presStyleIdx="2" presStyleCnt="5">
        <dgm:presLayoutVars>
          <dgm:chPref val="3"/>
        </dgm:presLayoutVars>
      </dgm:prSet>
      <dgm:spPr/>
    </dgm:pt>
    <dgm:pt modelId="{71CBE666-C88C-48E8-9055-7DA1C9F5F3B5}" type="pres">
      <dgm:prSet presAssocID="{186322FA-2740-4072-A6A0-C8E69438216C}" presName="rootConnector" presStyleLbl="node2" presStyleIdx="2" presStyleCnt="5"/>
      <dgm:spPr/>
    </dgm:pt>
    <dgm:pt modelId="{C2798A93-195B-4DFC-9209-BCF37D27FE20}" type="pres">
      <dgm:prSet presAssocID="{186322FA-2740-4072-A6A0-C8E69438216C}" presName="hierChild4" presStyleCnt="0"/>
      <dgm:spPr/>
    </dgm:pt>
    <dgm:pt modelId="{BA10A3E7-DF52-4DE2-A6D6-92E66D049BEB}" type="pres">
      <dgm:prSet presAssocID="{7CCA6DBB-E431-40B9-9656-5E6F8CD8055E}" presName="Name37" presStyleLbl="parChTrans1D3" presStyleIdx="7" presStyleCnt="12"/>
      <dgm:spPr/>
    </dgm:pt>
    <dgm:pt modelId="{9186B8F4-A6A5-46EF-B8E9-947E46A70C00}" type="pres">
      <dgm:prSet presAssocID="{63B571C4-A261-4FD6-AD73-4381A26534FD}" presName="hierRoot2" presStyleCnt="0">
        <dgm:presLayoutVars>
          <dgm:hierBranch val="init"/>
        </dgm:presLayoutVars>
      </dgm:prSet>
      <dgm:spPr/>
    </dgm:pt>
    <dgm:pt modelId="{A8BBB40D-26B0-473F-85EF-41ABB4CBEE8E}" type="pres">
      <dgm:prSet presAssocID="{63B571C4-A261-4FD6-AD73-4381A26534FD}" presName="rootComposite" presStyleCnt="0"/>
      <dgm:spPr/>
    </dgm:pt>
    <dgm:pt modelId="{AA377FA4-C798-4325-8FED-72A3A56CFC6E}" type="pres">
      <dgm:prSet presAssocID="{63B571C4-A261-4FD6-AD73-4381A26534FD}" presName="rootText" presStyleLbl="node3" presStyleIdx="7" presStyleCnt="12">
        <dgm:presLayoutVars>
          <dgm:chPref val="3"/>
        </dgm:presLayoutVars>
      </dgm:prSet>
      <dgm:spPr/>
    </dgm:pt>
    <dgm:pt modelId="{DB7B5126-4EB8-4408-A6D3-2C86E278669D}" type="pres">
      <dgm:prSet presAssocID="{63B571C4-A261-4FD6-AD73-4381A26534FD}" presName="rootConnector" presStyleLbl="node3" presStyleIdx="7" presStyleCnt="12"/>
      <dgm:spPr/>
    </dgm:pt>
    <dgm:pt modelId="{69177228-C479-41AD-B61B-36904C3411DE}" type="pres">
      <dgm:prSet presAssocID="{63B571C4-A261-4FD6-AD73-4381A26534FD}" presName="hierChild4" presStyleCnt="0"/>
      <dgm:spPr/>
    </dgm:pt>
    <dgm:pt modelId="{9E593877-BA9F-46EE-BF87-D9648F6D6DC2}" type="pres">
      <dgm:prSet presAssocID="{63B571C4-A261-4FD6-AD73-4381A26534FD}" presName="hierChild5" presStyleCnt="0"/>
      <dgm:spPr/>
    </dgm:pt>
    <dgm:pt modelId="{C06CB914-FC07-4943-AF78-669957705EC1}" type="pres">
      <dgm:prSet presAssocID="{92899469-88EF-44A0-B517-DF2CDDAF57BB}" presName="Name37" presStyleLbl="parChTrans1D3" presStyleIdx="8" presStyleCnt="12"/>
      <dgm:spPr/>
    </dgm:pt>
    <dgm:pt modelId="{689055F8-6199-4C99-AFB3-F86A6E0CC9D7}" type="pres">
      <dgm:prSet presAssocID="{1A68BFC5-4BB0-4419-845F-07C93D29DC38}" presName="hierRoot2" presStyleCnt="0">
        <dgm:presLayoutVars>
          <dgm:hierBranch val="init"/>
        </dgm:presLayoutVars>
      </dgm:prSet>
      <dgm:spPr/>
    </dgm:pt>
    <dgm:pt modelId="{EC4FFADC-4DAC-46C2-820C-055874F90C6F}" type="pres">
      <dgm:prSet presAssocID="{1A68BFC5-4BB0-4419-845F-07C93D29DC38}" presName="rootComposite" presStyleCnt="0"/>
      <dgm:spPr/>
    </dgm:pt>
    <dgm:pt modelId="{5C9E9708-47AC-4663-B810-68C0B17BBA24}" type="pres">
      <dgm:prSet presAssocID="{1A68BFC5-4BB0-4419-845F-07C93D29DC38}" presName="rootText" presStyleLbl="node3" presStyleIdx="8" presStyleCnt="12">
        <dgm:presLayoutVars>
          <dgm:chPref val="3"/>
        </dgm:presLayoutVars>
      </dgm:prSet>
      <dgm:spPr/>
    </dgm:pt>
    <dgm:pt modelId="{86B4B9F3-CD2E-4FAF-A8C1-B2E3391202F8}" type="pres">
      <dgm:prSet presAssocID="{1A68BFC5-4BB0-4419-845F-07C93D29DC38}" presName="rootConnector" presStyleLbl="node3" presStyleIdx="8" presStyleCnt="12"/>
      <dgm:spPr/>
    </dgm:pt>
    <dgm:pt modelId="{CBE08E7D-2B44-446B-AF9D-04E0A9010A7F}" type="pres">
      <dgm:prSet presAssocID="{1A68BFC5-4BB0-4419-845F-07C93D29DC38}" presName="hierChild4" presStyleCnt="0"/>
      <dgm:spPr/>
    </dgm:pt>
    <dgm:pt modelId="{12EA615F-1B71-43FD-ABB3-6190D3B0C44C}" type="pres">
      <dgm:prSet presAssocID="{1A68BFC5-4BB0-4419-845F-07C93D29DC38}" presName="hierChild5" presStyleCnt="0"/>
      <dgm:spPr/>
    </dgm:pt>
    <dgm:pt modelId="{DB0A717B-8F65-4BE1-B040-8348BFE67718}" type="pres">
      <dgm:prSet presAssocID="{186322FA-2740-4072-A6A0-C8E69438216C}" presName="hierChild5" presStyleCnt="0"/>
      <dgm:spPr/>
    </dgm:pt>
    <dgm:pt modelId="{61DAC693-7EAF-435E-9B6A-96BA4A6CC525}" type="pres">
      <dgm:prSet presAssocID="{DA02E9C8-963C-44FB-A98B-B6A16D221EE2}" presName="Name37" presStyleLbl="parChTrans1D2" presStyleIdx="3" presStyleCnt="5"/>
      <dgm:spPr/>
    </dgm:pt>
    <dgm:pt modelId="{74DF73DB-0C3B-4F67-9EDC-3596D4FA99D2}" type="pres">
      <dgm:prSet presAssocID="{9C5C808B-B031-47DD-A8C2-887AB5BA22FC}" presName="hierRoot2" presStyleCnt="0">
        <dgm:presLayoutVars>
          <dgm:hierBranch val="init"/>
        </dgm:presLayoutVars>
      </dgm:prSet>
      <dgm:spPr/>
    </dgm:pt>
    <dgm:pt modelId="{B132475D-F6C4-4333-8D80-DED2444734D0}" type="pres">
      <dgm:prSet presAssocID="{9C5C808B-B031-47DD-A8C2-887AB5BA22FC}" presName="rootComposite" presStyleCnt="0"/>
      <dgm:spPr/>
    </dgm:pt>
    <dgm:pt modelId="{DD8A002D-B15B-4EC1-9888-76CE4C85E1AD}" type="pres">
      <dgm:prSet presAssocID="{9C5C808B-B031-47DD-A8C2-887AB5BA22FC}" presName="rootText" presStyleLbl="node2" presStyleIdx="3" presStyleCnt="5">
        <dgm:presLayoutVars>
          <dgm:chPref val="3"/>
        </dgm:presLayoutVars>
      </dgm:prSet>
      <dgm:spPr/>
    </dgm:pt>
    <dgm:pt modelId="{E4E7B8CB-4F09-4763-A56A-24793178E4F7}" type="pres">
      <dgm:prSet presAssocID="{9C5C808B-B031-47DD-A8C2-887AB5BA22FC}" presName="rootConnector" presStyleLbl="node2" presStyleIdx="3" presStyleCnt="5"/>
      <dgm:spPr/>
    </dgm:pt>
    <dgm:pt modelId="{010FA59F-8377-4A02-BC60-FD879AC305BB}" type="pres">
      <dgm:prSet presAssocID="{9C5C808B-B031-47DD-A8C2-887AB5BA22FC}" presName="hierChild4" presStyleCnt="0"/>
      <dgm:spPr/>
    </dgm:pt>
    <dgm:pt modelId="{D0F1143C-4E5D-42E1-BBBB-EAAA58CF3307}" type="pres">
      <dgm:prSet presAssocID="{B5EF4DCE-774F-4DD6-9EB1-19ADB19BD5F4}" presName="Name37" presStyleLbl="parChTrans1D3" presStyleIdx="9" presStyleCnt="12"/>
      <dgm:spPr/>
    </dgm:pt>
    <dgm:pt modelId="{3EB61E30-2738-4064-82C5-19BD44EF4435}" type="pres">
      <dgm:prSet presAssocID="{7ADBB180-7337-4D69-9528-14B9623C3682}" presName="hierRoot2" presStyleCnt="0">
        <dgm:presLayoutVars>
          <dgm:hierBranch val="init"/>
        </dgm:presLayoutVars>
      </dgm:prSet>
      <dgm:spPr/>
    </dgm:pt>
    <dgm:pt modelId="{213C28AC-FAE6-4CFF-876F-A8DD23E5FBF9}" type="pres">
      <dgm:prSet presAssocID="{7ADBB180-7337-4D69-9528-14B9623C3682}" presName="rootComposite" presStyleCnt="0"/>
      <dgm:spPr/>
    </dgm:pt>
    <dgm:pt modelId="{6BA90765-BAD4-425A-B8BD-78FB7F100A80}" type="pres">
      <dgm:prSet presAssocID="{7ADBB180-7337-4D69-9528-14B9623C3682}" presName="rootText" presStyleLbl="node3" presStyleIdx="9" presStyleCnt="12">
        <dgm:presLayoutVars>
          <dgm:chPref val="3"/>
        </dgm:presLayoutVars>
      </dgm:prSet>
      <dgm:spPr/>
    </dgm:pt>
    <dgm:pt modelId="{EFADF71C-C656-4E35-B58D-A567C4D91B83}" type="pres">
      <dgm:prSet presAssocID="{7ADBB180-7337-4D69-9528-14B9623C3682}" presName="rootConnector" presStyleLbl="node3" presStyleIdx="9" presStyleCnt="12"/>
      <dgm:spPr/>
    </dgm:pt>
    <dgm:pt modelId="{4CB4B410-B3F1-4040-9A67-70BEA5106C21}" type="pres">
      <dgm:prSet presAssocID="{7ADBB180-7337-4D69-9528-14B9623C3682}" presName="hierChild4" presStyleCnt="0"/>
      <dgm:spPr/>
    </dgm:pt>
    <dgm:pt modelId="{5105D7E2-AF09-4296-8659-73C9C0048DBD}" type="pres">
      <dgm:prSet presAssocID="{7ADBB180-7337-4D69-9528-14B9623C3682}" presName="hierChild5" presStyleCnt="0"/>
      <dgm:spPr/>
    </dgm:pt>
    <dgm:pt modelId="{71CDB801-6155-4CAD-A9F5-3C67D00F00A6}" type="pres">
      <dgm:prSet presAssocID="{9C5C808B-B031-47DD-A8C2-887AB5BA22FC}" presName="hierChild5" presStyleCnt="0"/>
      <dgm:spPr/>
    </dgm:pt>
    <dgm:pt modelId="{B3C06DD1-7BBF-45DA-9E72-952AC4C317EA}" type="pres">
      <dgm:prSet presAssocID="{4823B9BC-8104-4F27-93F0-D70312D6DD95}" presName="Name37" presStyleLbl="parChTrans1D2" presStyleIdx="4" presStyleCnt="5"/>
      <dgm:spPr/>
    </dgm:pt>
    <dgm:pt modelId="{F5E95184-AB20-4B40-9632-CBBBE889F4E6}" type="pres">
      <dgm:prSet presAssocID="{3CD45331-2CD6-4448-999E-5084D87E1492}" presName="hierRoot2" presStyleCnt="0">
        <dgm:presLayoutVars>
          <dgm:hierBranch val="init"/>
        </dgm:presLayoutVars>
      </dgm:prSet>
      <dgm:spPr/>
    </dgm:pt>
    <dgm:pt modelId="{6732B53F-8523-40A0-9B2A-580BB8765542}" type="pres">
      <dgm:prSet presAssocID="{3CD45331-2CD6-4448-999E-5084D87E1492}" presName="rootComposite" presStyleCnt="0"/>
      <dgm:spPr/>
    </dgm:pt>
    <dgm:pt modelId="{D102666C-3D87-4236-855A-2EA147E4F55F}" type="pres">
      <dgm:prSet presAssocID="{3CD45331-2CD6-4448-999E-5084D87E1492}" presName="rootText" presStyleLbl="node2" presStyleIdx="4" presStyleCnt="5">
        <dgm:presLayoutVars>
          <dgm:chPref val="3"/>
        </dgm:presLayoutVars>
      </dgm:prSet>
      <dgm:spPr/>
    </dgm:pt>
    <dgm:pt modelId="{5C82F2FE-8EDB-4321-A86E-3E24EC2D08BB}" type="pres">
      <dgm:prSet presAssocID="{3CD45331-2CD6-4448-999E-5084D87E1492}" presName="rootConnector" presStyleLbl="node2" presStyleIdx="4" presStyleCnt="5"/>
      <dgm:spPr/>
    </dgm:pt>
    <dgm:pt modelId="{A4B779A1-0AB2-41E8-8AC2-689C95CDADCE}" type="pres">
      <dgm:prSet presAssocID="{3CD45331-2CD6-4448-999E-5084D87E1492}" presName="hierChild4" presStyleCnt="0"/>
      <dgm:spPr/>
    </dgm:pt>
    <dgm:pt modelId="{858F2125-A592-4970-AD32-CDCF67CA1320}" type="pres">
      <dgm:prSet presAssocID="{996F0D1C-6F19-46E7-803F-93823D6190A0}" presName="Name37" presStyleLbl="parChTrans1D3" presStyleIdx="10" presStyleCnt="12"/>
      <dgm:spPr/>
    </dgm:pt>
    <dgm:pt modelId="{656263CC-965F-4CA1-93A1-3A9026415C60}" type="pres">
      <dgm:prSet presAssocID="{7D1DFD88-87AC-4A74-BA34-1E95A77464B3}" presName="hierRoot2" presStyleCnt="0">
        <dgm:presLayoutVars>
          <dgm:hierBranch val="init"/>
        </dgm:presLayoutVars>
      </dgm:prSet>
      <dgm:spPr/>
    </dgm:pt>
    <dgm:pt modelId="{0F7C272A-4D01-409D-B0ED-3D82E951A1E3}" type="pres">
      <dgm:prSet presAssocID="{7D1DFD88-87AC-4A74-BA34-1E95A77464B3}" presName="rootComposite" presStyleCnt="0"/>
      <dgm:spPr/>
    </dgm:pt>
    <dgm:pt modelId="{090EA0C6-2166-48E1-98EC-9A6849117DA2}" type="pres">
      <dgm:prSet presAssocID="{7D1DFD88-87AC-4A74-BA34-1E95A77464B3}" presName="rootText" presStyleLbl="node3" presStyleIdx="10" presStyleCnt="12">
        <dgm:presLayoutVars>
          <dgm:chPref val="3"/>
        </dgm:presLayoutVars>
      </dgm:prSet>
      <dgm:spPr/>
    </dgm:pt>
    <dgm:pt modelId="{6F930DE1-9032-4FE1-A2F9-8330FD5D6228}" type="pres">
      <dgm:prSet presAssocID="{7D1DFD88-87AC-4A74-BA34-1E95A77464B3}" presName="rootConnector" presStyleLbl="node3" presStyleIdx="10" presStyleCnt="12"/>
      <dgm:spPr/>
    </dgm:pt>
    <dgm:pt modelId="{8272C5CB-CBC4-4C78-8334-DB8CDB94C362}" type="pres">
      <dgm:prSet presAssocID="{7D1DFD88-87AC-4A74-BA34-1E95A77464B3}" presName="hierChild4" presStyleCnt="0"/>
      <dgm:spPr/>
    </dgm:pt>
    <dgm:pt modelId="{12575581-104D-4E77-8654-DB1C89FE0CE4}" type="pres">
      <dgm:prSet presAssocID="{7D1DFD88-87AC-4A74-BA34-1E95A77464B3}" presName="hierChild5" presStyleCnt="0"/>
      <dgm:spPr/>
    </dgm:pt>
    <dgm:pt modelId="{51D0A96C-54EA-4DF4-87A7-3FA82AAB35F6}" type="pres">
      <dgm:prSet presAssocID="{18F35265-1325-4A8E-9A5D-13E74307B646}" presName="Name37" presStyleLbl="parChTrans1D3" presStyleIdx="11" presStyleCnt="12"/>
      <dgm:spPr/>
    </dgm:pt>
    <dgm:pt modelId="{132B95AF-E1EA-4DA0-A5D7-48FFCD6AC172}" type="pres">
      <dgm:prSet presAssocID="{759BE066-11A4-4DBB-896A-2C92C0E540E8}" presName="hierRoot2" presStyleCnt="0">
        <dgm:presLayoutVars>
          <dgm:hierBranch val="init"/>
        </dgm:presLayoutVars>
      </dgm:prSet>
      <dgm:spPr/>
    </dgm:pt>
    <dgm:pt modelId="{18EF656F-0283-42D6-83EB-559ABDB9F761}" type="pres">
      <dgm:prSet presAssocID="{759BE066-11A4-4DBB-896A-2C92C0E540E8}" presName="rootComposite" presStyleCnt="0"/>
      <dgm:spPr/>
    </dgm:pt>
    <dgm:pt modelId="{140B83FF-A530-44F2-9D84-ED0284877284}" type="pres">
      <dgm:prSet presAssocID="{759BE066-11A4-4DBB-896A-2C92C0E540E8}" presName="rootText" presStyleLbl="node3" presStyleIdx="11" presStyleCnt="12">
        <dgm:presLayoutVars>
          <dgm:chPref val="3"/>
        </dgm:presLayoutVars>
      </dgm:prSet>
      <dgm:spPr/>
    </dgm:pt>
    <dgm:pt modelId="{5F2CD9D7-B48C-4BB4-849B-256CD6F1B688}" type="pres">
      <dgm:prSet presAssocID="{759BE066-11A4-4DBB-896A-2C92C0E540E8}" presName="rootConnector" presStyleLbl="node3" presStyleIdx="11" presStyleCnt="12"/>
      <dgm:spPr/>
    </dgm:pt>
    <dgm:pt modelId="{59DBAED6-139B-4113-A8AE-070407183F2E}" type="pres">
      <dgm:prSet presAssocID="{759BE066-11A4-4DBB-896A-2C92C0E540E8}" presName="hierChild4" presStyleCnt="0"/>
      <dgm:spPr/>
    </dgm:pt>
    <dgm:pt modelId="{8FE9CB37-ABCE-4EF1-BE99-A089D0BABF09}" type="pres">
      <dgm:prSet presAssocID="{759BE066-11A4-4DBB-896A-2C92C0E540E8}" presName="hierChild5" presStyleCnt="0"/>
      <dgm:spPr/>
    </dgm:pt>
    <dgm:pt modelId="{1F1DF702-7ED1-464A-A521-48F5CAC82C75}" type="pres">
      <dgm:prSet presAssocID="{3CD45331-2CD6-4448-999E-5084D87E1492}" presName="hierChild5" presStyleCnt="0"/>
      <dgm:spPr/>
    </dgm:pt>
    <dgm:pt modelId="{B8A539DD-2289-4552-BDCF-4713485EED89}" type="pres">
      <dgm:prSet presAssocID="{5C8ED847-F94F-4B8B-B0A5-06F95187CA1F}" presName="hierChild3" presStyleCnt="0"/>
      <dgm:spPr/>
    </dgm:pt>
  </dgm:ptLst>
  <dgm:cxnLst>
    <dgm:cxn modelId="{BB2D5903-9818-43D8-8EB4-7D6B094CDC2B}" type="presOf" srcId="{FD75329C-C666-4883-88EB-527D5E0AA098}" destId="{02ABC1AB-B194-4A42-935F-8AB0253B7EC4}" srcOrd="1" destOrd="0" presId="urn:microsoft.com/office/officeart/2005/8/layout/orgChart1"/>
    <dgm:cxn modelId="{93789D05-4136-49C1-91DB-D973987375D7}" type="presOf" srcId="{7D1DFD88-87AC-4A74-BA34-1E95A77464B3}" destId="{090EA0C6-2166-48E1-98EC-9A6849117DA2}" srcOrd="0" destOrd="0" presId="urn:microsoft.com/office/officeart/2005/8/layout/orgChart1"/>
    <dgm:cxn modelId="{72634909-0F53-4799-B886-0A4A21F0346F}" srcId="{5C8ED847-F94F-4B8B-B0A5-06F95187CA1F}" destId="{3CD45331-2CD6-4448-999E-5084D87E1492}" srcOrd="4" destOrd="0" parTransId="{4823B9BC-8104-4F27-93F0-D70312D6DD95}" sibTransId="{B1977159-1712-44A5-BA4E-C052295E23FE}"/>
    <dgm:cxn modelId="{E9DB7309-0A66-4404-AFA2-6F05EFA8EBE1}" srcId="{5C8ED847-F94F-4B8B-B0A5-06F95187CA1F}" destId="{FD75329C-C666-4883-88EB-527D5E0AA098}" srcOrd="0" destOrd="0" parTransId="{48562C0F-3D0F-434D-B829-F57D803C8302}" sibTransId="{719E1DA0-385F-410D-A9B9-4DA6FCC0C296}"/>
    <dgm:cxn modelId="{CEAFD00A-C215-42BF-B403-421560750A7A}" type="presOf" srcId="{09DFA701-8C32-4D39-9BAD-6992541DFB95}" destId="{11E3FA2B-3364-40C3-AE16-C8896CEED3C0}" srcOrd="1" destOrd="0" presId="urn:microsoft.com/office/officeart/2005/8/layout/orgChart1"/>
    <dgm:cxn modelId="{46F1EA0A-2F56-4C99-BC04-CF0B6061E472}" type="presOf" srcId="{736727F6-F944-4B3D-B950-45D5F0605717}" destId="{571C09A7-F5F4-4104-8194-305EC749E448}" srcOrd="0" destOrd="0" presId="urn:microsoft.com/office/officeart/2005/8/layout/orgChart1"/>
    <dgm:cxn modelId="{FA51910E-691A-4F68-ACB7-16ADD5BACF6A}" type="presOf" srcId="{5C8ED847-F94F-4B8B-B0A5-06F95187CA1F}" destId="{9ABD0040-494F-471C-982C-37496D8990C8}" srcOrd="0" destOrd="0" presId="urn:microsoft.com/office/officeart/2005/8/layout/orgChart1"/>
    <dgm:cxn modelId="{DE2C690F-6B68-4FD1-8140-DB4D8FE29F3D}" type="presOf" srcId="{9DFD3D2C-A658-457A-8F26-9F2E377CEF26}" destId="{18325DF5-7DE7-4E3F-93EA-73E6B5206D5B}" srcOrd="0" destOrd="0" presId="urn:microsoft.com/office/officeart/2005/8/layout/orgChart1"/>
    <dgm:cxn modelId="{192B0114-C24A-4EC4-83EC-AEB398474A70}" type="presOf" srcId="{9C5C808B-B031-47DD-A8C2-887AB5BA22FC}" destId="{DD8A002D-B15B-4EC1-9888-76CE4C85E1AD}" srcOrd="0" destOrd="0" presId="urn:microsoft.com/office/officeart/2005/8/layout/orgChart1"/>
    <dgm:cxn modelId="{8203C814-0E89-4311-BE0A-495443E9D0EF}" type="presOf" srcId="{F961BBA2-FBC4-4518-9868-FE965ADEFA84}" destId="{0A2836D4-4362-4065-9FA5-FF5485A11BB4}" srcOrd="0" destOrd="0" presId="urn:microsoft.com/office/officeart/2005/8/layout/orgChart1"/>
    <dgm:cxn modelId="{B544BE16-54A2-4BE8-B8A4-8E42ADE399C3}" type="presOf" srcId="{FD75329C-C666-4883-88EB-527D5E0AA098}" destId="{742A0655-8F11-4CB0-9286-CD8840FF21C0}" srcOrd="0" destOrd="0" presId="urn:microsoft.com/office/officeart/2005/8/layout/orgChart1"/>
    <dgm:cxn modelId="{0C0C2217-1590-4017-8A47-57DD6A9974B0}" type="presOf" srcId="{0A95F1F9-93C2-43CB-8DDA-7B844930AC80}" destId="{6BCC0194-9675-4A44-A74A-B81029DAF148}" srcOrd="0" destOrd="0" presId="urn:microsoft.com/office/officeart/2005/8/layout/orgChart1"/>
    <dgm:cxn modelId="{CC96A618-41BB-4A72-A0CD-ACFCEDAA192E}" type="presOf" srcId="{79BFB7ED-5EFD-43E8-BF4B-7EFA3186CE14}" destId="{23374CC7-4870-4102-B5B1-479FC8DCCEA9}" srcOrd="1" destOrd="0" presId="urn:microsoft.com/office/officeart/2005/8/layout/orgChart1"/>
    <dgm:cxn modelId="{D89ED419-B558-4A75-8589-AFA947395094}" type="presOf" srcId="{F0B03A82-9580-4E0B-BA07-7A9AC9413E77}" destId="{00EF1CCA-C734-417B-AE6E-C824C7B741A8}" srcOrd="1" destOrd="0" presId="urn:microsoft.com/office/officeart/2005/8/layout/orgChart1"/>
    <dgm:cxn modelId="{1BF6F91F-AA62-43C1-95D9-21F1E3D2DEAD}" type="presOf" srcId="{1603105A-9E93-4C88-86B3-EF6A0167C2FF}" destId="{337ED994-C4AF-4208-B4F9-B669AD605A29}" srcOrd="0" destOrd="0" presId="urn:microsoft.com/office/officeart/2005/8/layout/orgChart1"/>
    <dgm:cxn modelId="{549D2228-21C5-4F8C-92BA-5D4AECFD32FC}" type="presOf" srcId="{CF7D9FAE-BE8C-475E-B81A-38751E67E730}" destId="{76BB93E3-BFFB-44F9-A2F8-9B76CF01B98C}" srcOrd="0" destOrd="0" presId="urn:microsoft.com/office/officeart/2005/8/layout/orgChart1"/>
    <dgm:cxn modelId="{91519028-50CE-402F-96F2-47514CB86BD1}" type="presOf" srcId="{3CD45331-2CD6-4448-999E-5084D87E1492}" destId="{D102666C-3D87-4236-855A-2EA147E4F55F}" srcOrd="0" destOrd="0" presId="urn:microsoft.com/office/officeart/2005/8/layout/orgChart1"/>
    <dgm:cxn modelId="{DAF28429-0481-4795-B91B-2EFD9AEFF0CD}" type="presOf" srcId="{1A68BFC5-4BB0-4419-845F-07C93D29DC38}" destId="{86B4B9F3-CD2E-4FAF-A8C1-B2E3391202F8}" srcOrd="1" destOrd="0" presId="urn:microsoft.com/office/officeart/2005/8/layout/orgChart1"/>
    <dgm:cxn modelId="{B6E8A52D-16C2-4102-A2C6-0A3ABA101D4D}" type="presOf" srcId="{0A95F1F9-93C2-43CB-8DDA-7B844930AC80}" destId="{0EEA02D9-3CD7-4D48-B0F5-9FE65A6A3360}" srcOrd="1" destOrd="0" presId="urn:microsoft.com/office/officeart/2005/8/layout/orgChart1"/>
    <dgm:cxn modelId="{0F99F931-3DD0-4F4D-B775-0C3009C82DE6}" type="presOf" srcId="{DE1D2433-2DD7-4B4F-8387-88F4022A6628}" destId="{C6609257-D4F0-41CD-BBD8-ADFB5E0F5CA3}" srcOrd="1" destOrd="0" presId="urn:microsoft.com/office/officeart/2005/8/layout/orgChart1"/>
    <dgm:cxn modelId="{91363C35-AB6F-4025-B077-851BD5F7EEF3}" srcId="{3CD45331-2CD6-4448-999E-5084D87E1492}" destId="{7D1DFD88-87AC-4A74-BA34-1E95A77464B3}" srcOrd="0" destOrd="0" parTransId="{996F0D1C-6F19-46E7-803F-93823D6190A0}" sibTransId="{C465FE9C-6C92-43B9-AFAF-8CADDBB1850D}"/>
    <dgm:cxn modelId="{396E7D39-5B02-45CE-BC59-6436EDB1495D}" type="presOf" srcId="{186322FA-2740-4072-A6A0-C8E69438216C}" destId="{CA7EB5CC-45AE-41D7-BBAC-43587535C3D9}" srcOrd="0" destOrd="0" presId="urn:microsoft.com/office/officeart/2005/8/layout/orgChart1"/>
    <dgm:cxn modelId="{7AD6D93B-0DDD-413D-A78E-CBB352EAF502}" type="presOf" srcId="{759BE066-11A4-4DBB-896A-2C92C0E540E8}" destId="{140B83FF-A530-44F2-9D84-ED0284877284}" srcOrd="0" destOrd="0" presId="urn:microsoft.com/office/officeart/2005/8/layout/orgChart1"/>
    <dgm:cxn modelId="{D36B365D-2BFF-4215-BBD9-2D6ACE83C2B5}" type="presOf" srcId="{9DFD3D2C-A658-457A-8F26-9F2E377CEF26}" destId="{CDD45565-3A3F-4ACD-8DA4-DE051728F922}" srcOrd="1" destOrd="0" presId="urn:microsoft.com/office/officeart/2005/8/layout/orgChart1"/>
    <dgm:cxn modelId="{6586C841-6970-4A2C-A501-062666733BA3}" srcId="{3CD45331-2CD6-4448-999E-5084D87E1492}" destId="{759BE066-11A4-4DBB-896A-2C92C0E540E8}" srcOrd="1" destOrd="0" parTransId="{18F35265-1325-4A8E-9A5D-13E74307B646}" sibTransId="{7581A1D8-3A8B-468F-802E-2216324095E5}"/>
    <dgm:cxn modelId="{EB00DE61-0ED3-4783-9C66-B9B82D5CF593}" type="presOf" srcId="{20D84CDA-77F2-4846-8245-CC23F0FED75D}" destId="{A2821CA3-934D-4C77-A56D-8F57949898D4}" srcOrd="0" destOrd="0" presId="urn:microsoft.com/office/officeart/2005/8/layout/orgChart1"/>
    <dgm:cxn modelId="{11313763-D3ED-4F48-9CDE-8504B165E454}" type="presOf" srcId="{7CF69BB1-F37F-4C61-9008-93475F7BCEEA}" destId="{3943839E-CBA6-45F8-805E-E91572BEDAE8}" srcOrd="0" destOrd="0" presId="urn:microsoft.com/office/officeart/2005/8/layout/orgChart1"/>
    <dgm:cxn modelId="{86F3EB63-455B-43AE-85AB-61EAFC82C0C7}" type="presOf" srcId="{7ADBB180-7337-4D69-9528-14B9623C3682}" destId="{EFADF71C-C656-4E35-B58D-A567C4D91B83}" srcOrd="1" destOrd="0" presId="urn:microsoft.com/office/officeart/2005/8/layout/orgChart1"/>
    <dgm:cxn modelId="{1A66A34A-5B5C-4BF2-8362-5A60CF69506A}" type="presOf" srcId="{7CF69BB1-F37F-4C61-9008-93475F7BCEEA}" destId="{CD69DD6F-E441-4E7F-AC43-DA45762E7D9B}" srcOrd="1" destOrd="0" presId="urn:microsoft.com/office/officeart/2005/8/layout/orgChart1"/>
    <dgm:cxn modelId="{48ECA84A-2829-471F-9279-AC140590E32B}" srcId="{9C5C808B-B031-47DD-A8C2-887AB5BA22FC}" destId="{7ADBB180-7337-4D69-9528-14B9623C3682}" srcOrd="0" destOrd="0" parTransId="{B5EF4DCE-774F-4DD6-9EB1-19ADB19BD5F4}" sibTransId="{AE56D8F1-E5C6-4B68-872D-83F93301192F}"/>
    <dgm:cxn modelId="{D97CB94C-12F8-42E7-8340-8E2916DCED26}" srcId="{7CF69BB1-F37F-4C61-9008-93475F7BCEEA}" destId="{79BFB7ED-5EFD-43E8-BF4B-7EFA3186CE14}" srcOrd="3" destOrd="0" parTransId="{89F97FD5-4E9E-49C6-97B6-E7428163A942}" sibTransId="{CCA1A1C5-61E5-43CA-838C-49BC88CFFB2E}"/>
    <dgm:cxn modelId="{0E476F72-6C00-4B8A-9344-BC2B9BC1F797}" type="presOf" srcId="{293C3653-CDD6-4481-A068-8DE35C17760A}" destId="{B7F8AE11-0A46-4192-9A5F-C9F0DB7A4BAA}" srcOrd="0" destOrd="0" presId="urn:microsoft.com/office/officeart/2005/8/layout/orgChart1"/>
    <dgm:cxn modelId="{AE521779-66D8-4825-8C72-C6A3FD7B2ED8}" srcId="{7CF69BB1-F37F-4C61-9008-93475F7BCEEA}" destId="{0A95F1F9-93C2-43CB-8DDA-7B844930AC80}" srcOrd="0" destOrd="0" parTransId="{CF7D9FAE-BE8C-475E-B81A-38751E67E730}" sibTransId="{E40A8472-778B-4DD6-B517-832AFD483235}"/>
    <dgm:cxn modelId="{550CD959-67D8-48AF-9864-D2AF7B7D4D1F}" srcId="{52863EED-5E0C-4201-8E4A-F581F352FD67}" destId="{5C8ED847-F94F-4B8B-B0A5-06F95187CA1F}" srcOrd="0" destOrd="0" parTransId="{81854BD0-93AC-474C-8EA3-DBE5DEE960C5}" sibTransId="{4D17A66E-BC57-441C-93D8-CDA8DD19FAD0}"/>
    <dgm:cxn modelId="{780F5E7A-80FA-4555-97F8-824FB024E7CB}" type="presOf" srcId="{F0B03A82-9580-4E0B-BA07-7A9AC9413E77}" destId="{E4EEF2A2-987D-4F79-B12B-1BB56BF27DB7}" srcOrd="0" destOrd="0" presId="urn:microsoft.com/office/officeart/2005/8/layout/orgChart1"/>
    <dgm:cxn modelId="{3F956381-5D1E-4780-9365-55F9A71113C5}" type="presOf" srcId="{18F35265-1325-4A8E-9A5D-13E74307B646}" destId="{51D0A96C-54EA-4DF4-87A7-3FA82AAB35F6}" srcOrd="0" destOrd="0" presId="urn:microsoft.com/office/officeart/2005/8/layout/orgChart1"/>
    <dgm:cxn modelId="{FC7FF484-8827-4E3E-BFFE-9A98E85C5174}" srcId="{FD75329C-C666-4883-88EB-527D5E0AA098}" destId="{09DFA701-8C32-4D39-9BAD-6992541DFB95}" srcOrd="0" destOrd="0" parTransId="{1603105A-9E93-4C88-86B3-EF6A0167C2FF}" sibTransId="{104591B8-FB01-49D3-AB01-FFDC0F24A753}"/>
    <dgm:cxn modelId="{0AA08C86-FE7B-4B10-BC21-52996150E407}" type="presOf" srcId="{52863EED-5E0C-4201-8E4A-F581F352FD67}" destId="{30F56613-133A-45B4-B127-1ADE57DCBC42}" srcOrd="0" destOrd="0" presId="urn:microsoft.com/office/officeart/2005/8/layout/orgChart1"/>
    <dgm:cxn modelId="{5AC2C98F-147A-43E8-A2CF-10E86926A5B7}" srcId="{186322FA-2740-4072-A6A0-C8E69438216C}" destId="{63B571C4-A261-4FD6-AD73-4381A26534FD}" srcOrd="0" destOrd="0" parTransId="{7CCA6DBB-E431-40B9-9656-5E6F8CD8055E}" sibTransId="{C4B71751-3F67-40A9-9425-3D4A47D46FC5}"/>
    <dgm:cxn modelId="{B0AAE6A6-1BB6-47A5-87E0-1251FA567EB4}" type="presOf" srcId="{996F0D1C-6F19-46E7-803F-93823D6190A0}" destId="{858F2125-A592-4970-AD32-CDCF67CA1320}" srcOrd="0" destOrd="0" presId="urn:microsoft.com/office/officeart/2005/8/layout/orgChart1"/>
    <dgm:cxn modelId="{C274ECA7-25F6-4DE9-B2F6-183B0F76D6EA}" type="presOf" srcId="{759BE066-11A4-4DBB-896A-2C92C0E540E8}" destId="{5F2CD9D7-B48C-4BB4-849B-256CD6F1B688}" srcOrd="1" destOrd="0" presId="urn:microsoft.com/office/officeart/2005/8/layout/orgChart1"/>
    <dgm:cxn modelId="{0F5912AB-816E-4E31-B686-E7DADDB723D9}" srcId="{7CF69BB1-F37F-4C61-9008-93475F7BCEEA}" destId="{DE1D2433-2DD7-4B4F-8387-88F4022A6628}" srcOrd="4" destOrd="0" parTransId="{20D84CDA-77F2-4846-8245-CC23F0FED75D}" sibTransId="{EE0DCB7D-D510-4FBA-A659-FCB69DADA7F2}"/>
    <dgm:cxn modelId="{707A24AB-7989-4CF4-B778-58510619E886}" type="presOf" srcId="{B5EF4DCE-774F-4DD6-9EB1-19ADB19BD5F4}" destId="{D0F1143C-4E5D-42E1-BBBB-EAAA58CF3307}" srcOrd="0" destOrd="0" presId="urn:microsoft.com/office/officeart/2005/8/layout/orgChart1"/>
    <dgm:cxn modelId="{2A0150AC-8B6D-479E-9BF4-3FB4B9033999}" type="presOf" srcId="{63B571C4-A261-4FD6-AD73-4381A26534FD}" destId="{DB7B5126-4EB8-4408-A6D3-2C86E278669D}" srcOrd="1" destOrd="0" presId="urn:microsoft.com/office/officeart/2005/8/layout/orgChart1"/>
    <dgm:cxn modelId="{F6775FB4-DF21-42D2-85A0-8A494A37D26B}" type="presOf" srcId="{9C5C808B-B031-47DD-A8C2-887AB5BA22FC}" destId="{E4E7B8CB-4F09-4763-A56A-24793178E4F7}" srcOrd="1" destOrd="0" presId="urn:microsoft.com/office/officeart/2005/8/layout/orgChart1"/>
    <dgm:cxn modelId="{759D30B5-262E-4B24-94D2-333641F7E862}" type="presOf" srcId="{D39CCB55-B033-4139-B0B8-77FF72D22FE4}" destId="{D2D24B3E-23C2-45F2-B59C-CE8BF7DB6D0E}" srcOrd="1" destOrd="0" presId="urn:microsoft.com/office/officeart/2005/8/layout/orgChart1"/>
    <dgm:cxn modelId="{A247EEB9-53BF-49C2-BB36-4027C92DD6F4}" srcId="{5C8ED847-F94F-4B8B-B0A5-06F95187CA1F}" destId="{186322FA-2740-4072-A6A0-C8E69438216C}" srcOrd="2" destOrd="0" parTransId="{36572A26-8AC5-4BC4-AFF9-3D65C54CDE43}" sibTransId="{2458F1EC-D935-4460-98B6-162924596D32}"/>
    <dgm:cxn modelId="{E087A5BD-CABA-4E14-96AF-0B11C9498192}" type="presOf" srcId="{DA02E9C8-963C-44FB-A98B-B6A16D221EE2}" destId="{61DAC693-7EAF-435E-9B6A-96BA4A6CC525}" srcOrd="0" destOrd="0" presId="urn:microsoft.com/office/officeart/2005/8/layout/orgChart1"/>
    <dgm:cxn modelId="{22F112C2-6A42-4272-BC68-D2011869D210}" srcId="{5C8ED847-F94F-4B8B-B0A5-06F95187CA1F}" destId="{9C5C808B-B031-47DD-A8C2-887AB5BA22FC}" srcOrd="3" destOrd="0" parTransId="{DA02E9C8-963C-44FB-A98B-B6A16D221EE2}" sibTransId="{3B350587-AC24-4887-AB7F-5D428C97D717}"/>
    <dgm:cxn modelId="{5A1553C8-DACE-4495-B0F3-5DCE24805652}" type="presOf" srcId="{CE75D3D5-4BBA-4F16-A3F8-34FF1D5F70BB}" destId="{CE96B28A-1DCA-4538-803B-EE9AF36A65B7}" srcOrd="0" destOrd="0" presId="urn:microsoft.com/office/officeart/2005/8/layout/orgChart1"/>
    <dgm:cxn modelId="{7EBE45CC-B90A-40E1-AFDB-FD2D756C8A71}" type="presOf" srcId="{63B571C4-A261-4FD6-AD73-4381A26534FD}" destId="{AA377FA4-C798-4325-8FED-72A3A56CFC6E}" srcOrd="0" destOrd="0" presId="urn:microsoft.com/office/officeart/2005/8/layout/orgChart1"/>
    <dgm:cxn modelId="{7392E2D0-0104-422A-9657-EF92F33A9AA1}" srcId="{7CF69BB1-F37F-4C61-9008-93475F7BCEEA}" destId="{F0B03A82-9580-4E0B-BA07-7A9AC9413E77}" srcOrd="2" destOrd="0" parTransId="{293C3653-CDD6-4481-A068-8DE35C17760A}" sibTransId="{A7F30B4E-2B37-4583-ABB6-13BE3EBFBE4E}"/>
    <dgm:cxn modelId="{4E7477D4-D9BE-41C9-A36B-1E610A4829FA}" type="presOf" srcId="{D39CCB55-B033-4139-B0B8-77FF72D22FE4}" destId="{A95758FB-271C-47F4-8334-40902B94F89F}" srcOrd="0" destOrd="0" presId="urn:microsoft.com/office/officeart/2005/8/layout/orgChart1"/>
    <dgm:cxn modelId="{A0CD6DD5-527A-4809-BD9F-86B6D299725D}" type="presOf" srcId="{1A68BFC5-4BB0-4419-845F-07C93D29DC38}" destId="{5C9E9708-47AC-4663-B810-68C0B17BBA24}" srcOrd="0" destOrd="0" presId="urn:microsoft.com/office/officeart/2005/8/layout/orgChart1"/>
    <dgm:cxn modelId="{02A3ADD5-360E-4BA5-9E36-1C68AA159CC9}" type="presOf" srcId="{DE1D2433-2DD7-4B4F-8387-88F4022A6628}" destId="{8CD0B113-10A2-4471-B530-CA2FC542AAA4}" srcOrd="0" destOrd="0" presId="urn:microsoft.com/office/officeart/2005/8/layout/orgChart1"/>
    <dgm:cxn modelId="{C9A102DA-1EF0-4CC6-B47B-2035297ED2BF}" srcId="{7CF69BB1-F37F-4C61-9008-93475F7BCEEA}" destId="{9DFD3D2C-A658-457A-8F26-9F2E377CEF26}" srcOrd="1" destOrd="0" parTransId="{CE75D3D5-4BBA-4F16-A3F8-34FF1D5F70BB}" sibTransId="{A39D8F01-CD49-45B3-9CDF-6FE1DF9D77B7}"/>
    <dgm:cxn modelId="{81EAEDDA-9DDF-4391-9F1D-887364C6A93A}" type="presOf" srcId="{4823B9BC-8104-4F27-93F0-D70312D6DD95}" destId="{B3C06DD1-7BBF-45DA-9E72-952AC4C317EA}" srcOrd="0" destOrd="0" presId="urn:microsoft.com/office/officeart/2005/8/layout/orgChart1"/>
    <dgm:cxn modelId="{C12B6ADB-29CB-4213-B0EA-5C10E692D0BE}" type="presOf" srcId="{7D1DFD88-87AC-4A74-BA34-1E95A77464B3}" destId="{6F930DE1-9032-4FE1-A2F9-8330FD5D6228}" srcOrd="1" destOrd="0" presId="urn:microsoft.com/office/officeart/2005/8/layout/orgChart1"/>
    <dgm:cxn modelId="{D3827CDB-25A8-4411-AE6E-9033132395B5}" type="presOf" srcId="{7ADBB180-7337-4D69-9528-14B9623C3682}" destId="{6BA90765-BAD4-425A-B8BD-78FB7F100A80}" srcOrd="0" destOrd="0" presId="urn:microsoft.com/office/officeart/2005/8/layout/orgChart1"/>
    <dgm:cxn modelId="{A9978FE0-3B74-4E17-B8CD-FD0875E911EB}" srcId="{186322FA-2740-4072-A6A0-C8E69438216C}" destId="{1A68BFC5-4BB0-4419-845F-07C93D29DC38}" srcOrd="1" destOrd="0" parTransId="{92899469-88EF-44A0-B517-DF2CDDAF57BB}" sibTransId="{72BFEE3A-B6D4-49F3-B86D-DCC7EE20B38B}"/>
    <dgm:cxn modelId="{7F3F63E4-C8C8-4D10-B83A-62E30C366A84}" type="presOf" srcId="{186322FA-2740-4072-A6A0-C8E69438216C}" destId="{71CBE666-C88C-48E8-9055-7DA1C9F5F3B5}" srcOrd="1" destOrd="0" presId="urn:microsoft.com/office/officeart/2005/8/layout/orgChart1"/>
    <dgm:cxn modelId="{03441FEA-38F1-4D41-A22A-62DD8FB63DA1}" type="presOf" srcId="{89F97FD5-4E9E-49C6-97B6-E7428163A942}" destId="{F7C07427-02C8-4F87-A0B4-BA8DC1CCB0A1}" srcOrd="0" destOrd="0" presId="urn:microsoft.com/office/officeart/2005/8/layout/orgChart1"/>
    <dgm:cxn modelId="{C6B3A8EA-B308-4249-9AC7-26C5E2F8841D}" type="presOf" srcId="{36572A26-8AC5-4BC4-AFF9-3D65C54CDE43}" destId="{B640D814-FD33-46F3-875B-A1716C0C5492}" srcOrd="0" destOrd="0" presId="urn:microsoft.com/office/officeart/2005/8/layout/orgChart1"/>
    <dgm:cxn modelId="{0465FFEB-A053-4C5A-A8FA-4ADA256562A4}" type="presOf" srcId="{5C8ED847-F94F-4B8B-B0A5-06F95187CA1F}" destId="{E79852E5-AE23-4B80-ADDF-20C7A8BACB5B}" srcOrd="1" destOrd="0" presId="urn:microsoft.com/office/officeart/2005/8/layout/orgChart1"/>
    <dgm:cxn modelId="{D81424EF-BB62-409E-9CD3-04F15AB16979}" type="presOf" srcId="{79BFB7ED-5EFD-43E8-BF4B-7EFA3186CE14}" destId="{49C26241-93BF-40CF-9A7A-7BFF3BDCD874}" srcOrd="0" destOrd="0" presId="urn:microsoft.com/office/officeart/2005/8/layout/orgChart1"/>
    <dgm:cxn modelId="{5ED67AF0-1D3C-46E0-8FC4-C553AC88776C}" type="presOf" srcId="{3CD45331-2CD6-4448-999E-5084D87E1492}" destId="{5C82F2FE-8EDB-4321-A86E-3E24EC2D08BB}" srcOrd="1" destOrd="0" presId="urn:microsoft.com/office/officeart/2005/8/layout/orgChart1"/>
    <dgm:cxn modelId="{7DEF5EF4-D81A-4871-BB36-A99D76C7C3E8}" type="presOf" srcId="{48562C0F-3D0F-434D-B829-F57D803C8302}" destId="{AA6D70C0-FF0C-4401-86FC-8F5C54FB9C6A}" srcOrd="0" destOrd="0" presId="urn:microsoft.com/office/officeart/2005/8/layout/orgChart1"/>
    <dgm:cxn modelId="{D57617F5-7558-45DF-969E-1BBD9EB8957C}" type="presOf" srcId="{7CCA6DBB-E431-40B9-9656-5E6F8CD8055E}" destId="{BA10A3E7-DF52-4DE2-A6D6-92E66D049BEB}" srcOrd="0" destOrd="0" presId="urn:microsoft.com/office/officeart/2005/8/layout/orgChart1"/>
    <dgm:cxn modelId="{234225F6-0EF6-4A27-A89A-0289ABC3D0B9}" type="presOf" srcId="{09DFA701-8C32-4D39-9BAD-6992541DFB95}" destId="{CBC2BF6C-BEB3-4FEF-B2BC-4350183EB2AD}" srcOrd="0" destOrd="0" presId="urn:microsoft.com/office/officeart/2005/8/layout/orgChart1"/>
    <dgm:cxn modelId="{CBA1AFF9-6131-463F-A35E-D2413EFF0DCA}" srcId="{FD75329C-C666-4883-88EB-527D5E0AA098}" destId="{D39CCB55-B033-4139-B0B8-77FF72D22FE4}" srcOrd="1" destOrd="0" parTransId="{736727F6-F944-4B3D-B950-45D5F0605717}" sibTransId="{41AA68A9-DB36-4318-9C36-4FFA19B688F7}"/>
    <dgm:cxn modelId="{5B51DCFB-B8BC-46D8-B71C-6B517E345694}" srcId="{5C8ED847-F94F-4B8B-B0A5-06F95187CA1F}" destId="{7CF69BB1-F37F-4C61-9008-93475F7BCEEA}" srcOrd="1" destOrd="0" parTransId="{F961BBA2-FBC4-4518-9868-FE965ADEFA84}" sibTransId="{4A4FE9DC-97D8-4C9D-892D-C5D6F1FBEA36}"/>
    <dgm:cxn modelId="{9A8820FD-4E69-4612-9D4E-E183716B3FFA}" type="presOf" srcId="{92899469-88EF-44A0-B517-DF2CDDAF57BB}" destId="{C06CB914-FC07-4943-AF78-669957705EC1}" srcOrd="0" destOrd="0" presId="urn:microsoft.com/office/officeart/2005/8/layout/orgChart1"/>
    <dgm:cxn modelId="{26DE7D2F-6DA6-4169-A796-814B5770172E}" type="presParOf" srcId="{30F56613-133A-45B4-B127-1ADE57DCBC42}" destId="{7421D554-4042-4FCD-991E-822D5A121CB9}" srcOrd="0" destOrd="0" presId="urn:microsoft.com/office/officeart/2005/8/layout/orgChart1"/>
    <dgm:cxn modelId="{62CC0751-C89E-4DF6-B0B2-25BC6B340A09}" type="presParOf" srcId="{7421D554-4042-4FCD-991E-822D5A121CB9}" destId="{D901B6CB-2A00-4D27-A2D3-F7761EF5B94B}" srcOrd="0" destOrd="0" presId="urn:microsoft.com/office/officeart/2005/8/layout/orgChart1"/>
    <dgm:cxn modelId="{5AE9FE30-BBE0-450C-963C-A5216CE3E80C}" type="presParOf" srcId="{D901B6CB-2A00-4D27-A2D3-F7761EF5B94B}" destId="{9ABD0040-494F-471C-982C-37496D8990C8}" srcOrd="0" destOrd="0" presId="urn:microsoft.com/office/officeart/2005/8/layout/orgChart1"/>
    <dgm:cxn modelId="{1D3113B5-7BBD-4139-86FC-469EB0C8E438}" type="presParOf" srcId="{D901B6CB-2A00-4D27-A2D3-F7761EF5B94B}" destId="{E79852E5-AE23-4B80-ADDF-20C7A8BACB5B}" srcOrd="1" destOrd="0" presId="urn:microsoft.com/office/officeart/2005/8/layout/orgChart1"/>
    <dgm:cxn modelId="{1D936EBF-4ADB-43A6-AC08-097E42777A93}" type="presParOf" srcId="{7421D554-4042-4FCD-991E-822D5A121CB9}" destId="{50892667-3560-4966-A4FF-4BD03FDB35E6}" srcOrd="1" destOrd="0" presId="urn:microsoft.com/office/officeart/2005/8/layout/orgChart1"/>
    <dgm:cxn modelId="{BB84B64E-F0F4-47F0-8398-0D60DE701244}" type="presParOf" srcId="{50892667-3560-4966-A4FF-4BD03FDB35E6}" destId="{AA6D70C0-FF0C-4401-86FC-8F5C54FB9C6A}" srcOrd="0" destOrd="0" presId="urn:microsoft.com/office/officeart/2005/8/layout/orgChart1"/>
    <dgm:cxn modelId="{053D78EA-1D54-4ABE-A61E-3201E456E27C}" type="presParOf" srcId="{50892667-3560-4966-A4FF-4BD03FDB35E6}" destId="{E7E862CB-5ED1-49A8-9941-575716D85B28}" srcOrd="1" destOrd="0" presId="urn:microsoft.com/office/officeart/2005/8/layout/orgChart1"/>
    <dgm:cxn modelId="{CE9C635C-2D6E-4B24-A90B-B7A348CD872A}" type="presParOf" srcId="{E7E862CB-5ED1-49A8-9941-575716D85B28}" destId="{EA682A90-CC05-4325-9320-FE086F723A4E}" srcOrd="0" destOrd="0" presId="urn:microsoft.com/office/officeart/2005/8/layout/orgChart1"/>
    <dgm:cxn modelId="{09694172-18D0-41E1-AED1-C13FA95783DA}" type="presParOf" srcId="{EA682A90-CC05-4325-9320-FE086F723A4E}" destId="{742A0655-8F11-4CB0-9286-CD8840FF21C0}" srcOrd="0" destOrd="0" presId="urn:microsoft.com/office/officeart/2005/8/layout/orgChart1"/>
    <dgm:cxn modelId="{C3B5AC24-04EC-46AF-AE7A-2B8707C2EF62}" type="presParOf" srcId="{EA682A90-CC05-4325-9320-FE086F723A4E}" destId="{02ABC1AB-B194-4A42-935F-8AB0253B7EC4}" srcOrd="1" destOrd="0" presId="urn:microsoft.com/office/officeart/2005/8/layout/orgChart1"/>
    <dgm:cxn modelId="{5F24402C-418F-4925-B83D-91A52FA5DFEA}" type="presParOf" srcId="{E7E862CB-5ED1-49A8-9941-575716D85B28}" destId="{E1F11E0F-7BE0-4284-8E60-0ADC0D9F4148}" srcOrd="1" destOrd="0" presId="urn:microsoft.com/office/officeart/2005/8/layout/orgChart1"/>
    <dgm:cxn modelId="{EA585E3F-DE7F-461A-8D51-785DCA6F2258}" type="presParOf" srcId="{E1F11E0F-7BE0-4284-8E60-0ADC0D9F4148}" destId="{337ED994-C4AF-4208-B4F9-B669AD605A29}" srcOrd="0" destOrd="0" presId="urn:microsoft.com/office/officeart/2005/8/layout/orgChart1"/>
    <dgm:cxn modelId="{ACF7FEFA-9DC7-4120-950A-BD5DD0B6EDCE}" type="presParOf" srcId="{E1F11E0F-7BE0-4284-8E60-0ADC0D9F4148}" destId="{8616DF90-E526-4A63-9A4B-4A07E5374C39}" srcOrd="1" destOrd="0" presId="urn:microsoft.com/office/officeart/2005/8/layout/orgChart1"/>
    <dgm:cxn modelId="{44F588C5-7570-4058-9DFF-4152C42321C0}" type="presParOf" srcId="{8616DF90-E526-4A63-9A4B-4A07E5374C39}" destId="{E043F557-0AA0-49E4-9661-27F75B062FF8}" srcOrd="0" destOrd="0" presId="urn:microsoft.com/office/officeart/2005/8/layout/orgChart1"/>
    <dgm:cxn modelId="{DA274200-5AEE-4E1F-A3DD-FA935F829187}" type="presParOf" srcId="{E043F557-0AA0-49E4-9661-27F75B062FF8}" destId="{CBC2BF6C-BEB3-4FEF-B2BC-4350183EB2AD}" srcOrd="0" destOrd="0" presId="urn:microsoft.com/office/officeart/2005/8/layout/orgChart1"/>
    <dgm:cxn modelId="{06884A45-55E5-4543-9BAE-3A5B2CF78211}" type="presParOf" srcId="{E043F557-0AA0-49E4-9661-27F75B062FF8}" destId="{11E3FA2B-3364-40C3-AE16-C8896CEED3C0}" srcOrd="1" destOrd="0" presId="urn:microsoft.com/office/officeart/2005/8/layout/orgChart1"/>
    <dgm:cxn modelId="{2BB92B86-7FEF-4605-A28D-F70B5D3A96FE}" type="presParOf" srcId="{8616DF90-E526-4A63-9A4B-4A07E5374C39}" destId="{AC3957CA-E9CF-479D-8AB9-9E3C5429ECE4}" srcOrd="1" destOrd="0" presId="urn:microsoft.com/office/officeart/2005/8/layout/orgChart1"/>
    <dgm:cxn modelId="{06AC206C-3243-430B-9DF5-A7504641221F}" type="presParOf" srcId="{8616DF90-E526-4A63-9A4B-4A07E5374C39}" destId="{639A90AC-E958-4A09-A264-A4A43430E5B3}" srcOrd="2" destOrd="0" presId="urn:microsoft.com/office/officeart/2005/8/layout/orgChart1"/>
    <dgm:cxn modelId="{688D61F5-5852-405B-9FFC-78D8E173EFCD}" type="presParOf" srcId="{E1F11E0F-7BE0-4284-8E60-0ADC0D9F4148}" destId="{571C09A7-F5F4-4104-8194-305EC749E448}" srcOrd="2" destOrd="0" presId="urn:microsoft.com/office/officeart/2005/8/layout/orgChart1"/>
    <dgm:cxn modelId="{1C9C5BAE-4EAF-4B49-ADB8-7B1C2D412A13}" type="presParOf" srcId="{E1F11E0F-7BE0-4284-8E60-0ADC0D9F4148}" destId="{3B14C905-7292-4030-8DAE-CB4CD1AD5701}" srcOrd="3" destOrd="0" presId="urn:microsoft.com/office/officeart/2005/8/layout/orgChart1"/>
    <dgm:cxn modelId="{D20282D2-AC72-4B32-9435-00946F3C531F}" type="presParOf" srcId="{3B14C905-7292-4030-8DAE-CB4CD1AD5701}" destId="{11EEC5AF-8AFC-49F6-A52E-1566CBB48696}" srcOrd="0" destOrd="0" presId="urn:microsoft.com/office/officeart/2005/8/layout/orgChart1"/>
    <dgm:cxn modelId="{3DA31F2E-F666-4238-9F65-409A508DA142}" type="presParOf" srcId="{11EEC5AF-8AFC-49F6-A52E-1566CBB48696}" destId="{A95758FB-271C-47F4-8334-40902B94F89F}" srcOrd="0" destOrd="0" presId="urn:microsoft.com/office/officeart/2005/8/layout/orgChart1"/>
    <dgm:cxn modelId="{59F69ED5-C529-4D34-BEB6-727D405FFD43}" type="presParOf" srcId="{11EEC5AF-8AFC-49F6-A52E-1566CBB48696}" destId="{D2D24B3E-23C2-45F2-B59C-CE8BF7DB6D0E}" srcOrd="1" destOrd="0" presId="urn:microsoft.com/office/officeart/2005/8/layout/orgChart1"/>
    <dgm:cxn modelId="{A2C849BF-E73D-4FB6-8DEA-688C797C5421}" type="presParOf" srcId="{3B14C905-7292-4030-8DAE-CB4CD1AD5701}" destId="{83B71A41-45F9-45B3-A92C-4D38766232BE}" srcOrd="1" destOrd="0" presId="urn:microsoft.com/office/officeart/2005/8/layout/orgChart1"/>
    <dgm:cxn modelId="{D68CC118-0C1A-4A7F-AE59-96586E813CB8}" type="presParOf" srcId="{3B14C905-7292-4030-8DAE-CB4CD1AD5701}" destId="{A763A907-262D-4089-843B-4CA2CDD7EA85}" srcOrd="2" destOrd="0" presId="urn:microsoft.com/office/officeart/2005/8/layout/orgChart1"/>
    <dgm:cxn modelId="{81690499-52EA-40DB-A8FB-667349E7F015}" type="presParOf" srcId="{E7E862CB-5ED1-49A8-9941-575716D85B28}" destId="{3B90B805-9263-4712-B503-CA6573CC6D1D}" srcOrd="2" destOrd="0" presId="urn:microsoft.com/office/officeart/2005/8/layout/orgChart1"/>
    <dgm:cxn modelId="{5961D0DC-FE15-4EC6-91B0-9EECBF411FD2}" type="presParOf" srcId="{50892667-3560-4966-A4FF-4BD03FDB35E6}" destId="{0A2836D4-4362-4065-9FA5-FF5485A11BB4}" srcOrd="2" destOrd="0" presId="urn:microsoft.com/office/officeart/2005/8/layout/orgChart1"/>
    <dgm:cxn modelId="{F520ABC0-7266-404C-BAE3-1AE8CF65C353}" type="presParOf" srcId="{50892667-3560-4966-A4FF-4BD03FDB35E6}" destId="{C21E376F-782E-425A-A107-4FB08E6CD5AC}" srcOrd="3" destOrd="0" presId="urn:microsoft.com/office/officeart/2005/8/layout/orgChart1"/>
    <dgm:cxn modelId="{B0AEE790-9300-4484-8804-3AD27220C498}" type="presParOf" srcId="{C21E376F-782E-425A-A107-4FB08E6CD5AC}" destId="{AA251C63-F038-4362-A38B-E7B9F2D3AA50}" srcOrd="0" destOrd="0" presId="urn:microsoft.com/office/officeart/2005/8/layout/orgChart1"/>
    <dgm:cxn modelId="{00AD1710-FF42-449A-8523-2524223E9829}" type="presParOf" srcId="{AA251C63-F038-4362-A38B-E7B9F2D3AA50}" destId="{3943839E-CBA6-45F8-805E-E91572BEDAE8}" srcOrd="0" destOrd="0" presId="urn:microsoft.com/office/officeart/2005/8/layout/orgChart1"/>
    <dgm:cxn modelId="{4AAD2AC0-7D25-4076-BA76-A722994CAD9A}" type="presParOf" srcId="{AA251C63-F038-4362-A38B-E7B9F2D3AA50}" destId="{CD69DD6F-E441-4E7F-AC43-DA45762E7D9B}" srcOrd="1" destOrd="0" presId="urn:microsoft.com/office/officeart/2005/8/layout/orgChart1"/>
    <dgm:cxn modelId="{5E0542AB-0169-4297-A69C-02A54717C97F}" type="presParOf" srcId="{C21E376F-782E-425A-A107-4FB08E6CD5AC}" destId="{3AD53CB8-BC3F-4303-AA0A-4484EAD9416A}" srcOrd="1" destOrd="0" presId="urn:microsoft.com/office/officeart/2005/8/layout/orgChart1"/>
    <dgm:cxn modelId="{776B4183-BD32-4B38-A2B2-C7E508889E50}" type="presParOf" srcId="{3AD53CB8-BC3F-4303-AA0A-4484EAD9416A}" destId="{76BB93E3-BFFB-44F9-A2F8-9B76CF01B98C}" srcOrd="0" destOrd="0" presId="urn:microsoft.com/office/officeart/2005/8/layout/orgChart1"/>
    <dgm:cxn modelId="{49528227-09E1-4AB5-AB56-855A8C892309}" type="presParOf" srcId="{3AD53CB8-BC3F-4303-AA0A-4484EAD9416A}" destId="{944D5002-71E7-4B41-AD50-FCC104FFB0C6}" srcOrd="1" destOrd="0" presId="urn:microsoft.com/office/officeart/2005/8/layout/orgChart1"/>
    <dgm:cxn modelId="{07788298-D657-4EDC-9EBF-5AEC40ACFCC9}" type="presParOf" srcId="{944D5002-71E7-4B41-AD50-FCC104FFB0C6}" destId="{65AD6084-A827-4C09-88FA-B3EB226B36B1}" srcOrd="0" destOrd="0" presId="urn:microsoft.com/office/officeart/2005/8/layout/orgChart1"/>
    <dgm:cxn modelId="{DA70BCFE-C598-4858-8D3D-16751C3E1901}" type="presParOf" srcId="{65AD6084-A827-4C09-88FA-B3EB226B36B1}" destId="{6BCC0194-9675-4A44-A74A-B81029DAF148}" srcOrd="0" destOrd="0" presId="urn:microsoft.com/office/officeart/2005/8/layout/orgChart1"/>
    <dgm:cxn modelId="{1C63F004-EBFE-482E-A6C5-356EB8E4B9DF}" type="presParOf" srcId="{65AD6084-A827-4C09-88FA-B3EB226B36B1}" destId="{0EEA02D9-3CD7-4D48-B0F5-9FE65A6A3360}" srcOrd="1" destOrd="0" presId="urn:microsoft.com/office/officeart/2005/8/layout/orgChart1"/>
    <dgm:cxn modelId="{B7B21836-10AE-49F2-9979-F159AF6BEC8C}" type="presParOf" srcId="{944D5002-71E7-4B41-AD50-FCC104FFB0C6}" destId="{7D89E814-49BA-4C61-B25A-3C54B56490C1}" srcOrd="1" destOrd="0" presId="urn:microsoft.com/office/officeart/2005/8/layout/orgChart1"/>
    <dgm:cxn modelId="{344373EB-0858-468C-9ADC-4F8DF474891D}" type="presParOf" srcId="{944D5002-71E7-4B41-AD50-FCC104FFB0C6}" destId="{89ED2CBD-D2CA-478A-8D85-E4E548F44222}" srcOrd="2" destOrd="0" presId="urn:microsoft.com/office/officeart/2005/8/layout/orgChart1"/>
    <dgm:cxn modelId="{8A44E14F-F0B9-469D-8370-3FAEA8AE2AEF}" type="presParOf" srcId="{3AD53CB8-BC3F-4303-AA0A-4484EAD9416A}" destId="{CE96B28A-1DCA-4538-803B-EE9AF36A65B7}" srcOrd="2" destOrd="0" presId="urn:microsoft.com/office/officeart/2005/8/layout/orgChart1"/>
    <dgm:cxn modelId="{6451BB63-9A77-4B8B-9941-B0FBE07C5300}" type="presParOf" srcId="{3AD53CB8-BC3F-4303-AA0A-4484EAD9416A}" destId="{3C6BE3AB-DB4D-40AC-8985-8A35384CBB82}" srcOrd="3" destOrd="0" presId="urn:microsoft.com/office/officeart/2005/8/layout/orgChart1"/>
    <dgm:cxn modelId="{CF3F6EFD-4838-4441-B214-A0F2EAF57C3E}" type="presParOf" srcId="{3C6BE3AB-DB4D-40AC-8985-8A35384CBB82}" destId="{78B339EA-0789-4C16-8E07-B83AA16EF5D9}" srcOrd="0" destOrd="0" presId="urn:microsoft.com/office/officeart/2005/8/layout/orgChart1"/>
    <dgm:cxn modelId="{4D2E7623-A399-466F-A38C-085161E736B6}" type="presParOf" srcId="{78B339EA-0789-4C16-8E07-B83AA16EF5D9}" destId="{18325DF5-7DE7-4E3F-93EA-73E6B5206D5B}" srcOrd="0" destOrd="0" presId="urn:microsoft.com/office/officeart/2005/8/layout/orgChart1"/>
    <dgm:cxn modelId="{9B88393F-92C6-447E-A4E5-E4023D51E897}" type="presParOf" srcId="{78B339EA-0789-4C16-8E07-B83AA16EF5D9}" destId="{CDD45565-3A3F-4ACD-8DA4-DE051728F922}" srcOrd="1" destOrd="0" presId="urn:microsoft.com/office/officeart/2005/8/layout/orgChart1"/>
    <dgm:cxn modelId="{95235E21-E7E6-4A05-A616-647869D4C407}" type="presParOf" srcId="{3C6BE3AB-DB4D-40AC-8985-8A35384CBB82}" destId="{960F4552-DE82-4B13-B08D-993C5569F6C6}" srcOrd="1" destOrd="0" presId="urn:microsoft.com/office/officeart/2005/8/layout/orgChart1"/>
    <dgm:cxn modelId="{5FC14C23-DF6D-40C8-B584-EA35505AEEB3}" type="presParOf" srcId="{3C6BE3AB-DB4D-40AC-8985-8A35384CBB82}" destId="{34160673-4218-4F59-99B3-F18977168B04}" srcOrd="2" destOrd="0" presId="urn:microsoft.com/office/officeart/2005/8/layout/orgChart1"/>
    <dgm:cxn modelId="{D19B16A4-D8B5-43F0-9E38-DDBE277FF39E}" type="presParOf" srcId="{3AD53CB8-BC3F-4303-AA0A-4484EAD9416A}" destId="{B7F8AE11-0A46-4192-9A5F-C9F0DB7A4BAA}" srcOrd="4" destOrd="0" presId="urn:microsoft.com/office/officeart/2005/8/layout/orgChart1"/>
    <dgm:cxn modelId="{A6316328-6A66-44D7-B2C7-20F2F4D71340}" type="presParOf" srcId="{3AD53CB8-BC3F-4303-AA0A-4484EAD9416A}" destId="{5C7C0198-28CC-42AF-86DA-6741EAA1A5A7}" srcOrd="5" destOrd="0" presId="urn:microsoft.com/office/officeart/2005/8/layout/orgChart1"/>
    <dgm:cxn modelId="{EB07A2C7-6101-4A25-9B52-7F80A78A2FF8}" type="presParOf" srcId="{5C7C0198-28CC-42AF-86DA-6741EAA1A5A7}" destId="{3886CD22-B6AB-45EF-8D2E-62A304258B53}" srcOrd="0" destOrd="0" presId="urn:microsoft.com/office/officeart/2005/8/layout/orgChart1"/>
    <dgm:cxn modelId="{6D9CDCE3-99CE-453B-804E-F44A0A230CA6}" type="presParOf" srcId="{3886CD22-B6AB-45EF-8D2E-62A304258B53}" destId="{E4EEF2A2-987D-4F79-B12B-1BB56BF27DB7}" srcOrd="0" destOrd="0" presId="urn:microsoft.com/office/officeart/2005/8/layout/orgChart1"/>
    <dgm:cxn modelId="{93B8C3C5-02B2-411D-9A51-0522AADD8064}" type="presParOf" srcId="{3886CD22-B6AB-45EF-8D2E-62A304258B53}" destId="{00EF1CCA-C734-417B-AE6E-C824C7B741A8}" srcOrd="1" destOrd="0" presId="urn:microsoft.com/office/officeart/2005/8/layout/orgChart1"/>
    <dgm:cxn modelId="{676C2893-24A6-4846-B773-42997ADE5C20}" type="presParOf" srcId="{5C7C0198-28CC-42AF-86DA-6741EAA1A5A7}" destId="{57ECFA94-5485-4935-B741-135E62FD9107}" srcOrd="1" destOrd="0" presId="urn:microsoft.com/office/officeart/2005/8/layout/orgChart1"/>
    <dgm:cxn modelId="{14AA3A86-B0E6-41B7-B076-1D63F1AA7EDA}" type="presParOf" srcId="{5C7C0198-28CC-42AF-86DA-6741EAA1A5A7}" destId="{4445B336-710A-4EFF-B542-A046C563172B}" srcOrd="2" destOrd="0" presId="urn:microsoft.com/office/officeart/2005/8/layout/orgChart1"/>
    <dgm:cxn modelId="{83B11257-08D4-46B2-B6A4-FA83A4FABA15}" type="presParOf" srcId="{3AD53CB8-BC3F-4303-AA0A-4484EAD9416A}" destId="{F7C07427-02C8-4F87-A0B4-BA8DC1CCB0A1}" srcOrd="6" destOrd="0" presId="urn:microsoft.com/office/officeart/2005/8/layout/orgChart1"/>
    <dgm:cxn modelId="{9434E31F-7167-4443-B3A9-4656A8EDABB7}" type="presParOf" srcId="{3AD53CB8-BC3F-4303-AA0A-4484EAD9416A}" destId="{5A5D2651-F4EA-4AD4-96FC-D5A3BB10B96A}" srcOrd="7" destOrd="0" presId="urn:microsoft.com/office/officeart/2005/8/layout/orgChart1"/>
    <dgm:cxn modelId="{ED13D64C-316D-4218-BBD4-3FA8B641870D}" type="presParOf" srcId="{5A5D2651-F4EA-4AD4-96FC-D5A3BB10B96A}" destId="{1889CA67-B5EB-41BC-A42C-83D19E5F260F}" srcOrd="0" destOrd="0" presId="urn:microsoft.com/office/officeart/2005/8/layout/orgChart1"/>
    <dgm:cxn modelId="{9E9A14D3-42C1-4CFB-9539-AD1A6217C8E4}" type="presParOf" srcId="{1889CA67-B5EB-41BC-A42C-83D19E5F260F}" destId="{49C26241-93BF-40CF-9A7A-7BFF3BDCD874}" srcOrd="0" destOrd="0" presId="urn:microsoft.com/office/officeart/2005/8/layout/orgChart1"/>
    <dgm:cxn modelId="{6ED020B8-B4C8-4661-9EC2-6429428B2792}" type="presParOf" srcId="{1889CA67-B5EB-41BC-A42C-83D19E5F260F}" destId="{23374CC7-4870-4102-B5B1-479FC8DCCEA9}" srcOrd="1" destOrd="0" presId="urn:microsoft.com/office/officeart/2005/8/layout/orgChart1"/>
    <dgm:cxn modelId="{B6C654CB-2D4E-4EFA-8303-CC8ECCFFA80D}" type="presParOf" srcId="{5A5D2651-F4EA-4AD4-96FC-D5A3BB10B96A}" destId="{BEB1A923-2CFC-4A0C-BF43-EE6F58007A1B}" srcOrd="1" destOrd="0" presId="urn:microsoft.com/office/officeart/2005/8/layout/orgChart1"/>
    <dgm:cxn modelId="{393CCA05-787C-47B4-BF3F-21C2A02A102D}" type="presParOf" srcId="{5A5D2651-F4EA-4AD4-96FC-D5A3BB10B96A}" destId="{953F5A82-2189-4AC0-9F4D-5F597570A3AA}" srcOrd="2" destOrd="0" presId="urn:microsoft.com/office/officeart/2005/8/layout/orgChart1"/>
    <dgm:cxn modelId="{E05CAE3F-CC6E-4446-A5DD-C30970DDD689}" type="presParOf" srcId="{3AD53CB8-BC3F-4303-AA0A-4484EAD9416A}" destId="{A2821CA3-934D-4C77-A56D-8F57949898D4}" srcOrd="8" destOrd="0" presId="urn:microsoft.com/office/officeart/2005/8/layout/orgChart1"/>
    <dgm:cxn modelId="{B0207C8C-1F01-4B4A-AACF-B7E79DB659ED}" type="presParOf" srcId="{3AD53CB8-BC3F-4303-AA0A-4484EAD9416A}" destId="{1903815B-B420-43EE-AB38-33654F5A9779}" srcOrd="9" destOrd="0" presId="urn:microsoft.com/office/officeart/2005/8/layout/orgChart1"/>
    <dgm:cxn modelId="{70D56D5B-34D1-4F6D-94DE-B26DE06DCD4E}" type="presParOf" srcId="{1903815B-B420-43EE-AB38-33654F5A9779}" destId="{FB06B825-AF49-4916-BD51-7E7EB0436338}" srcOrd="0" destOrd="0" presId="urn:microsoft.com/office/officeart/2005/8/layout/orgChart1"/>
    <dgm:cxn modelId="{E75F1B10-15B1-4D7D-8C25-633234CF4B4E}" type="presParOf" srcId="{FB06B825-AF49-4916-BD51-7E7EB0436338}" destId="{8CD0B113-10A2-4471-B530-CA2FC542AAA4}" srcOrd="0" destOrd="0" presId="urn:microsoft.com/office/officeart/2005/8/layout/orgChart1"/>
    <dgm:cxn modelId="{20AB9C76-ABDF-47BD-AF0C-C5F68BE72DC3}" type="presParOf" srcId="{FB06B825-AF49-4916-BD51-7E7EB0436338}" destId="{C6609257-D4F0-41CD-BBD8-ADFB5E0F5CA3}" srcOrd="1" destOrd="0" presId="urn:microsoft.com/office/officeart/2005/8/layout/orgChart1"/>
    <dgm:cxn modelId="{797A7D9E-C0EC-4572-AC35-DBE9E5A54216}" type="presParOf" srcId="{1903815B-B420-43EE-AB38-33654F5A9779}" destId="{EC56502F-5B5A-46F5-B514-5B014C595199}" srcOrd="1" destOrd="0" presId="urn:microsoft.com/office/officeart/2005/8/layout/orgChart1"/>
    <dgm:cxn modelId="{A821D0C7-CBD9-4DE2-BF6C-94D2ABDD02DF}" type="presParOf" srcId="{1903815B-B420-43EE-AB38-33654F5A9779}" destId="{A9E7CDE7-70B0-4F10-890A-691E8341AA0B}" srcOrd="2" destOrd="0" presId="urn:microsoft.com/office/officeart/2005/8/layout/orgChart1"/>
    <dgm:cxn modelId="{7C94AF80-8CE9-40F3-9576-2B7AD91B2519}" type="presParOf" srcId="{C21E376F-782E-425A-A107-4FB08E6CD5AC}" destId="{DF7215CF-D044-4498-A83C-806D559486D7}" srcOrd="2" destOrd="0" presId="urn:microsoft.com/office/officeart/2005/8/layout/orgChart1"/>
    <dgm:cxn modelId="{719208D1-2A63-4892-B788-5ACD86BB3D01}" type="presParOf" srcId="{50892667-3560-4966-A4FF-4BD03FDB35E6}" destId="{B640D814-FD33-46F3-875B-A1716C0C5492}" srcOrd="4" destOrd="0" presId="urn:microsoft.com/office/officeart/2005/8/layout/orgChart1"/>
    <dgm:cxn modelId="{DFD858BC-707B-4C51-80C9-A20704E10BB0}" type="presParOf" srcId="{50892667-3560-4966-A4FF-4BD03FDB35E6}" destId="{1E2BE25B-206F-4185-B2DA-56FABA6627AD}" srcOrd="5" destOrd="0" presId="urn:microsoft.com/office/officeart/2005/8/layout/orgChart1"/>
    <dgm:cxn modelId="{8F37A0EC-29AC-485F-B4D0-0A3840FBE612}" type="presParOf" srcId="{1E2BE25B-206F-4185-B2DA-56FABA6627AD}" destId="{E778F5E3-33A1-4A29-AAB7-8A13F114BAC7}" srcOrd="0" destOrd="0" presId="urn:microsoft.com/office/officeart/2005/8/layout/orgChart1"/>
    <dgm:cxn modelId="{77F154EF-CD3D-435A-9B27-886C0CC0CF9C}" type="presParOf" srcId="{E778F5E3-33A1-4A29-AAB7-8A13F114BAC7}" destId="{CA7EB5CC-45AE-41D7-BBAC-43587535C3D9}" srcOrd="0" destOrd="0" presId="urn:microsoft.com/office/officeart/2005/8/layout/orgChart1"/>
    <dgm:cxn modelId="{627476B3-C9F5-4393-8450-3111B017AD9C}" type="presParOf" srcId="{E778F5E3-33A1-4A29-AAB7-8A13F114BAC7}" destId="{71CBE666-C88C-48E8-9055-7DA1C9F5F3B5}" srcOrd="1" destOrd="0" presId="urn:microsoft.com/office/officeart/2005/8/layout/orgChart1"/>
    <dgm:cxn modelId="{DCADBDC9-8BE6-41C5-AC79-E48C68428004}" type="presParOf" srcId="{1E2BE25B-206F-4185-B2DA-56FABA6627AD}" destId="{C2798A93-195B-4DFC-9209-BCF37D27FE20}" srcOrd="1" destOrd="0" presId="urn:microsoft.com/office/officeart/2005/8/layout/orgChart1"/>
    <dgm:cxn modelId="{5AAC4ED1-8AD1-4DA7-B23C-0FDB70B13892}" type="presParOf" srcId="{C2798A93-195B-4DFC-9209-BCF37D27FE20}" destId="{BA10A3E7-DF52-4DE2-A6D6-92E66D049BEB}" srcOrd="0" destOrd="0" presId="urn:microsoft.com/office/officeart/2005/8/layout/orgChart1"/>
    <dgm:cxn modelId="{876D8B1D-6629-4950-ABFB-0C6B3FC5680C}" type="presParOf" srcId="{C2798A93-195B-4DFC-9209-BCF37D27FE20}" destId="{9186B8F4-A6A5-46EF-B8E9-947E46A70C00}" srcOrd="1" destOrd="0" presId="urn:microsoft.com/office/officeart/2005/8/layout/orgChart1"/>
    <dgm:cxn modelId="{EE180336-2B91-4B87-9CDE-4BB7CB9BC877}" type="presParOf" srcId="{9186B8F4-A6A5-46EF-B8E9-947E46A70C00}" destId="{A8BBB40D-26B0-473F-85EF-41ABB4CBEE8E}" srcOrd="0" destOrd="0" presId="urn:microsoft.com/office/officeart/2005/8/layout/orgChart1"/>
    <dgm:cxn modelId="{E0733F47-E693-4CA7-87F0-730AD3CE2144}" type="presParOf" srcId="{A8BBB40D-26B0-473F-85EF-41ABB4CBEE8E}" destId="{AA377FA4-C798-4325-8FED-72A3A56CFC6E}" srcOrd="0" destOrd="0" presId="urn:microsoft.com/office/officeart/2005/8/layout/orgChart1"/>
    <dgm:cxn modelId="{C483770F-BD47-4699-8F36-401889C16FE5}" type="presParOf" srcId="{A8BBB40D-26B0-473F-85EF-41ABB4CBEE8E}" destId="{DB7B5126-4EB8-4408-A6D3-2C86E278669D}" srcOrd="1" destOrd="0" presId="urn:microsoft.com/office/officeart/2005/8/layout/orgChart1"/>
    <dgm:cxn modelId="{4D408A73-5375-45A9-89F1-EC81C9142CDF}" type="presParOf" srcId="{9186B8F4-A6A5-46EF-B8E9-947E46A70C00}" destId="{69177228-C479-41AD-B61B-36904C3411DE}" srcOrd="1" destOrd="0" presId="urn:microsoft.com/office/officeart/2005/8/layout/orgChart1"/>
    <dgm:cxn modelId="{27638C7C-C9FA-4DC4-A192-8A678A243FEE}" type="presParOf" srcId="{9186B8F4-A6A5-46EF-B8E9-947E46A70C00}" destId="{9E593877-BA9F-46EE-BF87-D9648F6D6DC2}" srcOrd="2" destOrd="0" presId="urn:microsoft.com/office/officeart/2005/8/layout/orgChart1"/>
    <dgm:cxn modelId="{FF430F31-C35B-4475-AE4E-5FFFD2E0FA8A}" type="presParOf" srcId="{C2798A93-195B-4DFC-9209-BCF37D27FE20}" destId="{C06CB914-FC07-4943-AF78-669957705EC1}" srcOrd="2" destOrd="0" presId="urn:microsoft.com/office/officeart/2005/8/layout/orgChart1"/>
    <dgm:cxn modelId="{DDEBD420-CAF7-48A3-B396-0B60EC695F1F}" type="presParOf" srcId="{C2798A93-195B-4DFC-9209-BCF37D27FE20}" destId="{689055F8-6199-4C99-AFB3-F86A6E0CC9D7}" srcOrd="3" destOrd="0" presId="urn:microsoft.com/office/officeart/2005/8/layout/orgChart1"/>
    <dgm:cxn modelId="{1ACB703B-115F-47C5-AC47-35FEC6405D87}" type="presParOf" srcId="{689055F8-6199-4C99-AFB3-F86A6E0CC9D7}" destId="{EC4FFADC-4DAC-46C2-820C-055874F90C6F}" srcOrd="0" destOrd="0" presId="urn:microsoft.com/office/officeart/2005/8/layout/orgChart1"/>
    <dgm:cxn modelId="{8AEB91D9-A4C7-49DF-8993-8A611F38BA4A}" type="presParOf" srcId="{EC4FFADC-4DAC-46C2-820C-055874F90C6F}" destId="{5C9E9708-47AC-4663-B810-68C0B17BBA24}" srcOrd="0" destOrd="0" presId="urn:microsoft.com/office/officeart/2005/8/layout/orgChart1"/>
    <dgm:cxn modelId="{A26D2DEF-CA3F-40C9-AFE9-A0B6FE33F662}" type="presParOf" srcId="{EC4FFADC-4DAC-46C2-820C-055874F90C6F}" destId="{86B4B9F3-CD2E-4FAF-A8C1-B2E3391202F8}" srcOrd="1" destOrd="0" presId="urn:microsoft.com/office/officeart/2005/8/layout/orgChart1"/>
    <dgm:cxn modelId="{7500517D-64E8-4342-BC4D-7DE5FB65F4B4}" type="presParOf" srcId="{689055F8-6199-4C99-AFB3-F86A6E0CC9D7}" destId="{CBE08E7D-2B44-446B-AF9D-04E0A9010A7F}" srcOrd="1" destOrd="0" presId="urn:microsoft.com/office/officeart/2005/8/layout/orgChart1"/>
    <dgm:cxn modelId="{090894A9-3F4C-4696-878F-47A98F4E3816}" type="presParOf" srcId="{689055F8-6199-4C99-AFB3-F86A6E0CC9D7}" destId="{12EA615F-1B71-43FD-ABB3-6190D3B0C44C}" srcOrd="2" destOrd="0" presId="urn:microsoft.com/office/officeart/2005/8/layout/orgChart1"/>
    <dgm:cxn modelId="{D3BE793D-1A3C-43B7-BC21-3F69D50BDAAB}" type="presParOf" srcId="{1E2BE25B-206F-4185-B2DA-56FABA6627AD}" destId="{DB0A717B-8F65-4BE1-B040-8348BFE67718}" srcOrd="2" destOrd="0" presId="urn:microsoft.com/office/officeart/2005/8/layout/orgChart1"/>
    <dgm:cxn modelId="{156BBE13-B17A-4622-9928-A0A0367655BB}" type="presParOf" srcId="{50892667-3560-4966-A4FF-4BD03FDB35E6}" destId="{61DAC693-7EAF-435E-9B6A-96BA4A6CC525}" srcOrd="6" destOrd="0" presId="urn:microsoft.com/office/officeart/2005/8/layout/orgChart1"/>
    <dgm:cxn modelId="{97C7253A-CEBB-4814-8E47-85332E20F710}" type="presParOf" srcId="{50892667-3560-4966-A4FF-4BD03FDB35E6}" destId="{74DF73DB-0C3B-4F67-9EDC-3596D4FA99D2}" srcOrd="7" destOrd="0" presId="urn:microsoft.com/office/officeart/2005/8/layout/orgChart1"/>
    <dgm:cxn modelId="{89BD5326-423B-43F6-B71A-D6C445E75093}" type="presParOf" srcId="{74DF73DB-0C3B-4F67-9EDC-3596D4FA99D2}" destId="{B132475D-F6C4-4333-8D80-DED2444734D0}" srcOrd="0" destOrd="0" presId="urn:microsoft.com/office/officeart/2005/8/layout/orgChart1"/>
    <dgm:cxn modelId="{8FEB13F0-1990-4800-98A7-BB5A139347AA}" type="presParOf" srcId="{B132475D-F6C4-4333-8D80-DED2444734D0}" destId="{DD8A002D-B15B-4EC1-9888-76CE4C85E1AD}" srcOrd="0" destOrd="0" presId="urn:microsoft.com/office/officeart/2005/8/layout/orgChart1"/>
    <dgm:cxn modelId="{C68E7571-3CCE-4B1E-BD5D-41EFA8AE9B72}" type="presParOf" srcId="{B132475D-F6C4-4333-8D80-DED2444734D0}" destId="{E4E7B8CB-4F09-4763-A56A-24793178E4F7}" srcOrd="1" destOrd="0" presId="urn:microsoft.com/office/officeart/2005/8/layout/orgChart1"/>
    <dgm:cxn modelId="{3EA52A1E-4F5C-440E-A66B-F4F2F005E46A}" type="presParOf" srcId="{74DF73DB-0C3B-4F67-9EDC-3596D4FA99D2}" destId="{010FA59F-8377-4A02-BC60-FD879AC305BB}" srcOrd="1" destOrd="0" presId="urn:microsoft.com/office/officeart/2005/8/layout/orgChart1"/>
    <dgm:cxn modelId="{F7576391-85F0-46E2-84E7-980E0FF532BC}" type="presParOf" srcId="{010FA59F-8377-4A02-BC60-FD879AC305BB}" destId="{D0F1143C-4E5D-42E1-BBBB-EAAA58CF3307}" srcOrd="0" destOrd="0" presId="urn:microsoft.com/office/officeart/2005/8/layout/orgChart1"/>
    <dgm:cxn modelId="{4385314F-3077-4DE9-8848-9D18162C48AF}" type="presParOf" srcId="{010FA59F-8377-4A02-BC60-FD879AC305BB}" destId="{3EB61E30-2738-4064-82C5-19BD44EF4435}" srcOrd="1" destOrd="0" presId="urn:microsoft.com/office/officeart/2005/8/layout/orgChart1"/>
    <dgm:cxn modelId="{75FB50B6-35B1-4D23-B11C-A35C6A42EA8E}" type="presParOf" srcId="{3EB61E30-2738-4064-82C5-19BD44EF4435}" destId="{213C28AC-FAE6-4CFF-876F-A8DD23E5FBF9}" srcOrd="0" destOrd="0" presId="urn:microsoft.com/office/officeart/2005/8/layout/orgChart1"/>
    <dgm:cxn modelId="{19D8D1EC-5563-4CE0-9E16-C386B28BCF52}" type="presParOf" srcId="{213C28AC-FAE6-4CFF-876F-A8DD23E5FBF9}" destId="{6BA90765-BAD4-425A-B8BD-78FB7F100A80}" srcOrd="0" destOrd="0" presId="urn:microsoft.com/office/officeart/2005/8/layout/orgChart1"/>
    <dgm:cxn modelId="{F7FC37B2-E612-457A-9CEF-323A71291DD8}" type="presParOf" srcId="{213C28AC-FAE6-4CFF-876F-A8DD23E5FBF9}" destId="{EFADF71C-C656-4E35-B58D-A567C4D91B83}" srcOrd="1" destOrd="0" presId="urn:microsoft.com/office/officeart/2005/8/layout/orgChart1"/>
    <dgm:cxn modelId="{9D5F6A7F-3736-4E50-BA9D-7206D5242EBD}" type="presParOf" srcId="{3EB61E30-2738-4064-82C5-19BD44EF4435}" destId="{4CB4B410-B3F1-4040-9A67-70BEA5106C21}" srcOrd="1" destOrd="0" presId="urn:microsoft.com/office/officeart/2005/8/layout/orgChart1"/>
    <dgm:cxn modelId="{60212532-3B34-4A2F-A026-10682E07CB5D}" type="presParOf" srcId="{3EB61E30-2738-4064-82C5-19BD44EF4435}" destId="{5105D7E2-AF09-4296-8659-73C9C0048DBD}" srcOrd="2" destOrd="0" presId="urn:microsoft.com/office/officeart/2005/8/layout/orgChart1"/>
    <dgm:cxn modelId="{EC6AA09E-7394-4ACA-9822-716031C92DE8}" type="presParOf" srcId="{74DF73DB-0C3B-4F67-9EDC-3596D4FA99D2}" destId="{71CDB801-6155-4CAD-A9F5-3C67D00F00A6}" srcOrd="2" destOrd="0" presId="urn:microsoft.com/office/officeart/2005/8/layout/orgChart1"/>
    <dgm:cxn modelId="{E297E809-7751-49E6-9F46-3DE91A2FC923}" type="presParOf" srcId="{50892667-3560-4966-A4FF-4BD03FDB35E6}" destId="{B3C06DD1-7BBF-45DA-9E72-952AC4C317EA}" srcOrd="8" destOrd="0" presId="urn:microsoft.com/office/officeart/2005/8/layout/orgChart1"/>
    <dgm:cxn modelId="{B4677582-D74E-40A0-A887-E38504161D21}" type="presParOf" srcId="{50892667-3560-4966-A4FF-4BD03FDB35E6}" destId="{F5E95184-AB20-4B40-9632-CBBBE889F4E6}" srcOrd="9" destOrd="0" presId="urn:microsoft.com/office/officeart/2005/8/layout/orgChart1"/>
    <dgm:cxn modelId="{5B05A49C-C74D-408B-82DF-A0C8E486F9D2}" type="presParOf" srcId="{F5E95184-AB20-4B40-9632-CBBBE889F4E6}" destId="{6732B53F-8523-40A0-9B2A-580BB8765542}" srcOrd="0" destOrd="0" presId="urn:microsoft.com/office/officeart/2005/8/layout/orgChart1"/>
    <dgm:cxn modelId="{A81FF30D-13E6-4E8F-B218-81B1DB4F573B}" type="presParOf" srcId="{6732B53F-8523-40A0-9B2A-580BB8765542}" destId="{D102666C-3D87-4236-855A-2EA147E4F55F}" srcOrd="0" destOrd="0" presId="urn:microsoft.com/office/officeart/2005/8/layout/orgChart1"/>
    <dgm:cxn modelId="{6A0D9CCF-5AF4-449D-8442-1FAE003A7F64}" type="presParOf" srcId="{6732B53F-8523-40A0-9B2A-580BB8765542}" destId="{5C82F2FE-8EDB-4321-A86E-3E24EC2D08BB}" srcOrd="1" destOrd="0" presId="urn:microsoft.com/office/officeart/2005/8/layout/orgChart1"/>
    <dgm:cxn modelId="{54BF44BD-3DBA-43EF-ADAA-185B3A6D1B11}" type="presParOf" srcId="{F5E95184-AB20-4B40-9632-CBBBE889F4E6}" destId="{A4B779A1-0AB2-41E8-8AC2-689C95CDADCE}" srcOrd="1" destOrd="0" presId="urn:microsoft.com/office/officeart/2005/8/layout/orgChart1"/>
    <dgm:cxn modelId="{D5ABB16E-8E58-41C7-8C7B-6959C9361C4E}" type="presParOf" srcId="{A4B779A1-0AB2-41E8-8AC2-689C95CDADCE}" destId="{858F2125-A592-4970-AD32-CDCF67CA1320}" srcOrd="0" destOrd="0" presId="urn:microsoft.com/office/officeart/2005/8/layout/orgChart1"/>
    <dgm:cxn modelId="{D2007F1E-86D4-4244-8D6F-A70B57A8466E}" type="presParOf" srcId="{A4B779A1-0AB2-41E8-8AC2-689C95CDADCE}" destId="{656263CC-965F-4CA1-93A1-3A9026415C60}" srcOrd="1" destOrd="0" presId="urn:microsoft.com/office/officeart/2005/8/layout/orgChart1"/>
    <dgm:cxn modelId="{9B2A83C3-AE5A-4D67-AF4B-E5088A14F18A}" type="presParOf" srcId="{656263CC-965F-4CA1-93A1-3A9026415C60}" destId="{0F7C272A-4D01-409D-B0ED-3D82E951A1E3}" srcOrd="0" destOrd="0" presId="urn:microsoft.com/office/officeart/2005/8/layout/orgChart1"/>
    <dgm:cxn modelId="{5B3085B5-0429-4F94-AF1D-39209F0032D3}" type="presParOf" srcId="{0F7C272A-4D01-409D-B0ED-3D82E951A1E3}" destId="{090EA0C6-2166-48E1-98EC-9A6849117DA2}" srcOrd="0" destOrd="0" presId="urn:microsoft.com/office/officeart/2005/8/layout/orgChart1"/>
    <dgm:cxn modelId="{0042882C-0DDF-4C53-A4CA-0E42BF3409C5}" type="presParOf" srcId="{0F7C272A-4D01-409D-B0ED-3D82E951A1E3}" destId="{6F930DE1-9032-4FE1-A2F9-8330FD5D6228}" srcOrd="1" destOrd="0" presId="urn:microsoft.com/office/officeart/2005/8/layout/orgChart1"/>
    <dgm:cxn modelId="{B086286D-8757-4C89-A5F4-94E298B6909F}" type="presParOf" srcId="{656263CC-965F-4CA1-93A1-3A9026415C60}" destId="{8272C5CB-CBC4-4C78-8334-DB8CDB94C362}" srcOrd="1" destOrd="0" presId="urn:microsoft.com/office/officeart/2005/8/layout/orgChart1"/>
    <dgm:cxn modelId="{4FF5C279-085E-4013-AA2F-388350B89B5F}" type="presParOf" srcId="{656263CC-965F-4CA1-93A1-3A9026415C60}" destId="{12575581-104D-4E77-8654-DB1C89FE0CE4}" srcOrd="2" destOrd="0" presId="urn:microsoft.com/office/officeart/2005/8/layout/orgChart1"/>
    <dgm:cxn modelId="{8F06FCE9-A10A-4FA1-B666-71E0D2FD399B}" type="presParOf" srcId="{A4B779A1-0AB2-41E8-8AC2-689C95CDADCE}" destId="{51D0A96C-54EA-4DF4-87A7-3FA82AAB35F6}" srcOrd="2" destOrd="0" presId="urn:microsoft.com/office/officeart/2005/8/layout/orgChart1"/>
    <dgm:cxn modelId="{371A3FF3-2DBD-430A-96AB-4E47D2D2EF29}" type="presParOf" srcId="{A4B779A1-0AB2-41E8-8AC2-689C95CDADCE}" destId="{132B95AF-E1EA-4DA0-A5D7-48FFCD6AC172}" srcOrd="3" destOrd="0" presId="urn:microsoft.com/office/officeart/2005/8/layout/orgChart1"/>
    <dgm:cxn modelId="{7574C867-6BA0-4BF0-AD55-E82C75422849}" type="presParOf" srcId="{132B95AF-E1EA-4DA0-A5D7-48FFCD6AC172}" destId="{18EF656F-0283-42D6-83EB-559ABDB9F761}" srcOrd="0" destOrd="0" presId="urn:microsoft.com/office/officeart/2005/8/layout/orgChart1"/>
    <dgm:cxn modelId="{CAB24FE8-6680-4ACA-A654-7495186735EB}" type="presParOf" srcId="{18EF656F-0283-42D6-83EB-559ABDB9F761}" destId="{140B83FF-A530-44F2-9D84-ED0284877284}" srcOrd="0" destOrd="0" presId="urn:microsoft.com/office/officeart/2005/8/layout/orgChart1"/>
    <dgm:cxn modelId="{A913EF16-5866-410D-AAFD-565CCC24BF0F}" type="presParOf" srcId="{18EF656F-0283-42D6-83EB-559ABDB9F761}" destId="{5F2CD9D7-B48C-4BB4-849B-256CD6F1B688}" srcOrd="1" destOrd="0" presId="urn:microsoft.com/office/officeart/2005/8/layout/orgChart1"/>
    <dgm:cxn modelId="{D18DE965-12AD-436F-9AD0-FBEB4D186AA0}" type="presParOf" srcId="{132B95AF-E1EA-4DA0-A5D7-48FFCD6AC172}" destId="{59DBAED6-139B-4113-A8AE-070407183F2E}" srcOrd="1" destOrd="0" presId="urn:microsoft.com/office/officeart/2005/8/layout/orgChart1"/>
    <dgm:cxn modelId="{9DF9C51E-134B-406C-9AA3-D312B777E995}" type="presParOf" srcId="{132B95AF-E1EA-4DA0-A5D7-48FFCD6AC172}" destId="{8FE9CB37-ABCE-4EF1-BE99-A089D0BABF09}" srcOrd="2" destOrd="0" presId="urn:microsoft.com/office/officeart/2005/8/layout/orgChart1"/>
    <dgm:cxn modelId="{66CFFC4C-43DE-4822-B246-D35A4CF93615}" type="presParOf" srcId="{F5E95184-AB20-4B40-9632-CBBBE889F4E6}" destId="{1F1DF702-7ED1-464A-A521-48F5CAC82C75}" srcOrd="2" destOrd="0" presId="urn:microsoft.com/office/officeart/2005/8/layout/orgChart1"/>
    <dgm:cxn modelId="{862E7286-C889-4CDB-872E-9DD233E0BB36}" type="presParOf" srcId="{7421D554-4042-4FCD-991E-822D5A121CB9}" destId="{B8A539DD-2289-4552-BDCF-4713485EED8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0A96C-54EA-4DF4-87A7-3FA82AAB35F6}">
      <dsp:nvSpPr>
        <dsp:cNvPr id="0" name=""/>
        <dsp:cNvSpPr/>
      </dsp:nvSpPr>
      <dsp:spPr>
        <a:xfrm>
          <a:off x="7595191" y="1259687"/>
          <a:ext cx="155826" cy="1215447"/>
        </a:xfrm>
        <a:custGeom>
          <a:avLst/>
          <a:gdLst/>
          <a:ahLst/>
          <a:cxnLst/>
          <a:rect l="0" t="0" r="0" b="0"/>
          <a:pathLst>
            <a:path>
              <a:moveTo>
                <a:pt x="0" y="0"/>
              </a:moveTo>
              <a:lnTo>
                <a:pt x="0" y="1215447"/>
              </a:lnTo>
              <a:lnTo>
                <a:pt x="155826" y="12154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F2125-A592-4970-AD32-CDCF67CA1320}">
      <dsp:nvSpPr>
        <dsp:cNvPr id="0" name=""/>
        <dsp:cNvSpPr/>
      </dsp:nvSpPr>
      <dsp:spPr>
        <a:xfrm>
          <a:off x="7595191" y="1259687"/>
          <a:ext cx="155826" cy="477868"/>
        </a:xfrm>
        <a:custGeom>
          <a:avLst/>
          <a:gdLst/>
          <a:ahLst/>
          <a:cxnLst/>
          <a:rect l="0" t="0" r="0" b="0"/>
          <a:pathLst>
            <a:path>
              <a:moveTo>
                <a:pt x="0" y="0"/>
              </a:moveTo>
              <a:lnTo>
                <a:pt x="0" y="477868"/>
              </a:lnTo>
              <a:lnTo>
                <a:pt x="155826" y="4778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C06DD1-7BBF-45DA-9E72-952AC4C317EA}">
      <dsp:nvSpPr>
        <dsp:cNvPr id="0" name=""/>
        <dsp:cNvSpPr/>
      </dsp:nvSpPr>
      <dsp:spPr>
        <a:xfrm>
          <a:off x="5496727" y="522109"/>
          <a:ext cx="2514001" cy="218157"/>
        </a:xfrm>
        <a:custGeom>
          <a:avLst/>
          <a:gdLst/>
          <a:ahLst/>
          <a:cxnLst/>
          <a:rect l="0" t="0" r="0" b="0"/>
          <a:pathLst>
            <a:path>
              <a:moveTo>
                <a:pt x="0" y="0"/>
              </a:moveTo>
              <a:lnTo>
                <a:pt x="0" y="109078"/>
              </a:lnTo>
              <a:lnTo>
                <a:pt x="2514001" y="109078"/>
              </a:lnTo>
              <a:lnTo>
                <a:pt x="2514001" y="2181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F1143C-4E5D-42E1-BBBB-EAAA58CF3307}">
      <dsp:nvSpPr>
        <dsp:cNvPr id="0" name=""/>
        <dsp:cNvSpPr/>
      </dsp:nvSpPr>
      <dsp:spPr>
        <a:xfrm>
          <a:off x="6338190" y="1259687"/>
          <a:ext cx="155826" cy="477868"/>
        </a:xfrm>
        <a:custGeom>
          <a:avLst/>
          <a:gdLst/>
          <a:ahLst/>
          <a:cxnLst/>
          <a:rect l="0" t="0" r="0" b="0"/>
          <a:pathLst>
            <a:path>
              <a:moveTo>
                <a:pt x="0" y="0"/>
              </a:moveTo>
              <a:lnTo>
                <a:pt x="0" y="477868"/>
              </a:lnTo>
              <a:lnTo>
                <a:pt x="155826" y="4778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AC693-7EAF-435E-9B6A-96BA4A6CC525}">
      <dsp:nvSpPr>
        <dsp:cNvPr id="0" name=""/>
        <dsp:cNvSpPr/>
      </dsp:nvSpPr>
      <dsp:spPr>
        <a:xfrm>
          <a:off x="5496727" y="522109"/>
          <a:ext cx="1257000" cy="218157"/>
        </a:xfrm>
        <a:custGeom>
          <a:avLst/>
          <a:gdLst/>
          <a:ahLst/>
          <a:cxnLst/>
          <a:rect l="0" t="0" r="0" b="0"/>
          <a:pathLst>
            <a:path>
              <a:moveTo>
                <a:pt x="0" y="0"/>
              </a:moveTo>
              <a:lnTo>
                <a:pt x="0" y="109078"/>
              </a:lnTo>
              <a:lnTo>
                <a:pt x="1257000" y="109078"/>
              </a:lnTo>
              <a:lnTo>
                <a:pt x="1257000" y="2181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6CB914-FC07-4943-AF78-669957705EC1}">
      <dsp:nvSpPr>
        <dsp:cNvPr id="0" name=""/>
        <dsp:cNvSpPr/>
      </dsp:nvSpPr>
      <dsp:spPr>
        <a:xfrm>
          <a:off x="5081190" y="1259687"/>
          <a:ext cx="155826" cy="1215447"/>
        </a:xfrm>
        <a:custGeom>
          <a:avLst/>
          <a:gdLst/>
          <a:ahLst/>
          <a:cxnLst/>
          <a:rect l="0" t="0" r="0" b="0"/>
          <a:pathLst>
            <a:path>
              <a:moveTo>
                <a:pt x="0" y="0"/>
              </a:moveTo>
              <a:lnTo>
                <a:pt x="0" y="1215447"/>
              </a:lnTo>
              <a:lnTo>
                <a:pt x="155826" y="12154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10A3E7-DF52-4DE2-A6D6-92E66D049BEB}">
      <dsp:nvSpPr>
        <dsp:cNvPr id="0" name=""/>
        <dsp:cNvSpPr/>
      </dsp:nvSpPr>
      <dsp:spPr>
        <a:xfrm>
          <a:off x="5081190" y="1259687"/>
          <a:ext cx="155826" cy="477868"/>
        </a:xfrm>
        <a:custGeom>
          <a:avLst/>
          <a:gdLst/>
          <a:ahLst/>
          <a:cxnLst/>
          <a:rect l="0" t="0" r="0" b="0"/>
          <a:pathLst>
            <a:path>
              <a:moveTo>
                <a:pt x="0" y="0"/>
              </a:moveTo>
              <a:lnTo>
                <a:pt x="0" y="477868"/>
              </a:lnTo>
              <a:lnTo>
                <a:pt x="155826" y="4778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40D814-FD33-46F3-875B-A1716C0C5492}">
      <dsp:nvSpPr>
        <dsp:cNvPr id="0" name=""/>
        <dsp:cNvSpPr/>
      </dsp:nvSpPr>
      <dsp:spPr>
        <a:xfrm>
          <a:off x="5451007" y="522109"/>
          <a:ext cx="91440" cy="218157"/>
        </a:xfrm>
        <a:custGeom>
          <a:avLst/>
          <a:gdLst/>
          <a:ahLst/>
          <a:cxnLst/>
          <a:rect l="0" t="0" r="0" b="0"/>
          <a:pathLst>
            <a:path>
              <a:moveTo>
                <a:pt x="45720" y="0"/>
              </a:moveTo>
              <a:lnTo>
                <a:pt x="45720" y="2181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821CA3-934D-4C77-A56D-8F57949898D4}">
      <dsp:nvSpPr>
        <dsp:cNvPr id="0" name=""/>
        <dsp:cNvSpPr/>
      </dsp:nvSpPr>
      <dsp:spPr>
        <a:xfrm>
          <a:off x="3824189" y="1259687"/>
          <a:ext cx="155826" cy="3428183"/>
        </a:xfrm>
        <a:custGeom>
          <a:avLst/>
          <a:gdLst/>
          <a:ahLst/>
          <a:cxnLst/>
          <a:rect l="0" t="0" r="0" b="0"/>
          <a:pathLst>
            <a:path>
              <a:moveTo>
                <a:pt x="0" y="0"/>
              </a:moveTo>
              <a:lnTo>
                <a:pt x="0" y="3428183"/>
              </a:lnTo>
              <a:lnTo>
                <a:pt x="155826" y="342818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C07427-02C8-4F87-A0B4-BA8DC1CCB0A1}">
      <dsp:nvSpPr>
        <dsp:cNvPr id="0" name=""/>
        <dsp:cNvSpPr/>
      </dsp:nvSpPr>
      <dsp:spPr>
        <a:xfrm>
          <a:off x="3824189" y="1259687"/>
          <a:ext cx="155826" cy="2690604"/>
        </a:xfrm>
        <a:custGeom>
          <a:avLst/>
          <a:gdLst/>
          <a:ahLst/>
          <a:cxnLst/>
          <a:rect l="0" t="0" r="0" b="0"/>
          <a:pathLst>
            <a:path>
              <a:moveTo>
                <a:pt x="0" y="0"/>
              </a:moveTo>
              <a:lnTo>
                <a:pt x="0" y="2690604"/>
              </a:lnTo>
              <a:lnTo>
                <a:pt x="155826" y="26906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F8AE11-0A46-4192-9A5F-C9F0DB7A4BAA}">
      <dsp:nvSpPr>
        <dsp:cNvPr id="0" name=""/>
        <dsp:cNvSpPr/>
      </dsp:nvSpPr>
      <dsp:spPr>
        <a:xfrm>
          <a:off x="3824189" y="1259687"/>
          <a:ext cx="155826" cy="1953025"/>
        </a:xfrm>
        <a:custGeom>
          <a:avLst/>
          <a:gdLst/>
          <a:ahLst/>
          <a:cxnLst/>
          <a:rect l="0" t="0" r="0" b="0"/>
          <a:pathLst>
            <a:path>
              <a:moveTo>
                <a:pt x="0" y="0"/>
              </a:moveTo>
              <a:lnTo>
                <a:pt x="0" y="1953025"/>
              </a:lnTo>
              <a:lnTo>
                <a:pt x="155826" y="195302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6B28A-1DCA-4538-803B-EE9AF36A65B7}">
      <dsp:nvSpPr>
        <dsp:cNvPr id="0" name=""/>
        <dsp:cNvSpPr/>
      </dsp:nvSpPr>
      <dsp:spPr>
        <a:xfrm>
          <a:off x="3824189" y="1259687"/>
          <a:ext cx="155826" cy="1215447"/>
        </a:xfrm>
        <a:custGeom>
          <a:avLst/>
          <a:gdLst/>
          <a:ahLst/>
          <a:cxnLst/>
          <a:rect l="0" t="0" r="0" b="0"/>
          <a:pathLst>
            <a:path>
              <a:moveTo>
                <a:pt x="0" y="0"/>
              </a:moveTo>
              <a:lnTo>
                <a:pt x="0" y="1215447"/>
              </a:lnTo>
              <a:lnTo>
                <a:pt x="155826" y="12154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BB93E3-BFFB-44F9-A2F8-9B76CF01B98C}">
      <dsp:nvSpPr>
        <dsp:cNvPr id="0" name=""/>
        <dsp:cNvSpPr/>
      </dsp:nvSpPr>
      <dsp:spPr>
        <a:xfrm>
          <a:off x="3824189" y="1259687"/>
          <a:ext cx="155826" cy="477868"/>
        </a:xfrm>
        <a:custGeom>
          <a:avLst/>
          <a:gdLst/>
          <a:ahLst/>
          <a:cxnLst/>
          <a:rect l="0" t="0" r="0" b="0"/>
          <a:pathLst>
            <a:path>
              <a:moveTo>
                <a:pt x="0" y="0"/>
              </a:moveTo>
              <a:lnTo>
                <a:pt x="0" y="477868"/>
              </a:lnTo>
              <a:lnTo>
                <a:pt x="155826" y="4778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836D4-4362-4065-9FA5-FF5485A11BB4}">
      <dsp:nvSpPr>
        <dsp:cNvPr id="0" name=""/>
        <dsp:cNvSpPr/>
      </dsp:nvSpPr>
      <dsp:spPr>
        <a:xfrm>
          <a:off x="4239726" y="522109"/>
          <a:ext cx="1257000" cy="218157"/>
        </a:xfrm>
        <a:custGeom>
          <a:avLst/>
          <a:gdLst/>
          <a:ahLst/>
          <a:cxnLst/>
          <a:rect l="0" t="0" r="0" b="0"/>
          <a:pathLst>
            <a:path>
              <a:moveTo>
                <a:pt x="1257000" y="0"/>
              </a:moveTo>
              <a:lnTo>
                <a:pt x="1257000" y="109078"/>
              </a:lnTo>
              <a:lnTo>
                <a:pt x="0" y="109078"/>
              </a:lnTo>
              <a:lnTo>
                <a:pt x="0" y="2181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C09A7-F5F4-4104-8194-305EC749E448}">
      <dsp:nvSpPr>
        <dsp:cNvPr id="0" name=""/>
        <dsp:cNvSpPr/>
      </dsp:nvSpPr>
      <dsp:spPr>
        <a:xfrm>
          <a:off x="2567188" y="1259687"/>
          <a:ext cx="155826" cy="1215447"/>
        </a:xfrm>
        <a:custGeom>
          <a:avLst/>
          <a:gdLst/>
          <a:ahLst/>
          <a:cxnLst/>
          <a:rect l="0" t="0" r="0" b="0"/>
          <a:pathLst>
            <a:path>
              <a:moveTo>
                <a:pt x="0" y="0"/>
              </a:moveTo>
              <a:lnTo>
                <a:pt x="0" y="1215447"/>
              </a:lnTo>
              <a:lnTo>
                <a:pt x="155826" y="12154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7ED994-C4AF-4208-B4F9-B669AD605A29}">
      <dsp:nvSpPr>
        <dsp:cNvPr id="0" name=""/>
        <dsp:cNvSpPr/>
      </dsp:nvSpPr>
      <dsp:spPr>
        <a:xfrm>
          <a:off x="2567188" y="1259687"/>
          <a:ext cx="155826" cy="477868"/>
        </a:xfrm>
        <a:custGeom>
          <a:avLst/>
          <a:gdLst/>
          <a:ahLst/>
          <a:cxnLst/>
          <a:rect l="0" t="0" r="0" b="0"/>
          <a:pathLst>
            <a:path>
              <a:moveTo>
                <a:pt x="0" y="0"/>
              </a:moveTo>
              <a:lnTo>
                <a:pt x="0" y="477868"/>
              </a:lnTo>
              <a:lnTo>
                <a:pt x="155826" y="4778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6D70C0-FF0C-4401-86FC-8F5C54FB9C6A}">
      <dsp:nvSpPr>
        <dsp:cNvPr id="0" name=""/>
        <dsp:cNvSpPr/>
      </dsp:nvSpPr>
      <dsp:spPr>
        <a:xfrm>
          <a:off x="2982726" y="522109"/>
          <a:ext cx="2514001" cy="218157"/>
        </a:xfrm>
        <a:custGeom>
          <a:avLst/>
          <a:gdLst/>
          <a:ahLst/>
          <a:cxnLst/>
          <a:rect l="0" t="0" r="0" b="0"/>
          <a:pathLst>
            <a:path>
              <a:moveTo>
                <a:pt x="2514001" y="0"/>
              </a:moveTo>
              <a:lnTo>
                <a:pt x="2514001" y="109078"/>
              </a:lnTo>
              <a:lnTo>
                <a:pt x="0" y="109078"/>
              </a:lnTo>
              <a:lnTo>
                <a:pt x="0" y="2181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D0040-494F-471C-982C-37496D8990C8}">
      <dsp:nvSpPr>
        <dsp:cNvPr id="0" name=""/>
        <dsp:cNvSpPr/>
      </dsp:nvSpPr>
      <dsp:spPr>
        <a:xfrm>
          <a:off x="4977305" y="2687"/>
          <a:ext cx="1038843" cy="5194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Social Benefits</a:t>
          </a:r>
        </a:p>
      </dsp:txBody>
      <dsp:txXfrm>
        <a:off x="4977305" y="2687"/>
        <a:ext cx="1038843" cy="519421"/>
      </dsp:txXfrm>
    </dsp:sp>
    <dsp:sp modelId="{742A0655-8F11-4CB0-9286-CD8840FF21C0}">
      <dsp:nvSpPr>
        <dsp:cNvPr id="0" name=""/>
        <dsp:cNvSpPr/>
      </dsp:nvSpPr>
      <dsp:spPr>
        <a:xfrm>
          <a:off x="2463304" y="740266"/>
          <a:ext cx="1038843" cy="5194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STAKEHOLDERS</a:t>
          </a:r>
        </a:p>
        <a:p>
          <a:pPr marL="0" lvl="0" indent="0" algn="ctr" defTabSz="444500">
            <a:lnSpc>
              <a:spcPct val="90000"/>
            </a:lnSpc>
            <a:spcBef>
              <a:spcPct val="0"/>
            </a:spcBef>
            <a:spcAft>
              <a:spcPct val="35000"/>
            </a:spcAft>
            <a:buNone/>
          </a:pPr>
          <a:r>
            <a:rPr lang="en-US" sz="1000" kern="1200" dirty="0">
              <a:solidFill>
                <a:schemeClr val="tx1"/>
              </a:solidFill>
            </a:rPr>
            <a:t>Medicaid</a:t>
          </a:r>
        </a:p>
      </dsp:txBody>
      <dsp:txXfrm>
        <a:off x="2463304" y="740266"/>
        <a:ext cx="1038843" cy="519421"/>
      </dsp:txXfrm>
    </dsp:sp>
    <dsp:sp modelId="{CBC2BF6C-BEB3-4FEF-B2BC-4350183EB2AD}">
      <dsp:nvSpPr>
        <dsp:cNvPr id="0" name=""/>
        <dsp:cNvSpPr/>
      </dsp:nvSpPr>
      <dsp:spPr>
        <a:xfrm>
          <a:off x="2723015" y="1477845"/>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Increased ability to age in place</a:t>
          </a:r>
        </a:p>
      </dsp:txBody>
      <dsp:txXfrm>
        <a:off x="2723015" y="1477845"/>
        <a:ext cx="1038843" cy="519421"/>
      </dsp:txXfrm>
    </dsp:sp>
    <dsp:sp modelId="{A95758FB-271C-47F4-8334-40902B94F89F}">
      <dsp:nvSpPr>
        <dsp:cNvPr id="0" name=""/>
        <dsp:cNvSpPr/>
      </dsp:nvSpPr>
      <dsp:spPr>
        <a:xfrm>
          <a:off x="2723015" y="2215424"/>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Reduced patient costs</a:t>
          </a:r>
        </a:p>
      </dsp:txBody>
      <dsp:txXfrm>
        <a:off x="2723015" y="2215424"/>
        <a:ext cx="1038843" cy="519421"/>
      </dsp:txXfrm>
    </dsp:sp>
    <dsp:sp modelId="{3943839E-CBA6-45F8-805E-E91572BEDAE8}">
      <dsp:nvSpPr>
        <dsp:cNvPr id="0" name=""/>
        <dsp:cNvSpPr/>
      </dsp:nvSpPr>
      <dsp:spPr>
        <a:xfrm>
          <a:off x="3720304" y="740266"/>
          <a:ext cx="1038843" cy="5194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STAKEHOLDERS</a:t>
          </a:r>
        </a:p>
        <a:p>
          <a:pPr marL="0" lvl="0" indent="0" algn="ctr" defTabSz="444500">
            <a:lnSpc>
              <a:spcPct val="90000"/>
            </a:lnSpc>
            <a:spcBef>
              <a:spcPct val="0"/>
            </a:spcBef>
            <a:spcAft>
              <a:spcPct val="35000"/>
            </a:spcAft>
            <a:buNone/>
          </a:pPr>
          <a:r>
            <a:rPr lang="en-US" sz="1000" kern="1200" dirty="0">
              <a:solidFill>
                <a:schemeClr val="tx1"/>
              </a:solidFill>
            </a:rPr>
            <a:t>Riders</a:t>
          </a:r>
        </a:p>
      </dsp:txBody>
      <dsp:txXfrm>
        <a:off x="3720304" y="740266"/>
        <a:ext cx="1038843" cy="519421"/>
      </dsp:txXfrm>
    </dsp:sp>
    <dsp:sp modelId="{6BCC0194-9675-4A44-A74A-B81029DAF148}">
      <dsp:nvSpPr>
        <dsp:cNvPr id="0" name=""/>
        <dsp:cNvSpPr/>
      </dsp:nvSpPr>
      <dsp:spPr>
        <a:xfrm>
          <a:off x="3980015" y="1477845"/>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Increased health outcomes</a:t>
          </a:r>
        </a:p>
      </dsp:txBody>
      <dsp:txXfrm>
        <a:off x="3980015" y="1477845"/>
        <a:ext cx="1038843" cy="519421"/>
      </dsp:txXfrm>
    </dsp:sp>
    <dsp:sp modelId="{18325DF5-7DE7-4E3F-93EA-73E6B5206D5B}">
      <dsp:nvSpPr>
        <dsp:cNvPr id="0" name=""/>
        <dsp:cNvSpPr/>
      </dsp:nvSpPr>
      <dsp:spPr>
        <a:xfrm>
          <a:off x="3980015" y="2215424"/>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Increased ability to age in place</a:t>
          </a:r>
        </a:p>
      </dsp:txBody>
      <dsp:txXfrm>
        <a:off x="3980015" y="2215424"/>
        <a:ext cx="1038843" cy="519421"/>
      </dsp:txXfrm>
    </dsp:sp>
    <dsp:sp modelId="{E4EEF2A2-987D-4F79-B12B-1BB56BF27DB7}">
      <dsp:nvSpPr>
        <dsp:cNvPr id="0" name=""/>
        <dsp:cNvSpPr/>
      </dsp:nvSpPr>
      <dsp:spPr>
        <a:xfrm>
          <a:off x="3980015" y="2953003"/>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Reduced social isolation</a:t>
          </a:r>
        </a:p>
      </dsp:txBody>
      <dsp:txXfrm>
        <a:off x="3980015" y="2953003"/>
        <a:ext cx="1038843" cy="519421"/>
      </dsp:txXfrm>
    </dsp:sp>
    <dsp:sp modelId="{49C26241-93BF-40CF-9A7A-7BFF3BDCD874}">
      <dsp:nvSpPr>
        <dsp:cNvPr id="0" name=""/>
        <dsp:cNvSpPr/>
      </dsp:nvSpPr>
      <dsp:spPr>
        <a:xfrm>
          <a:off x="3980015" y="3690582"/>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Increased dignity &amp; autonomy</a:t>
          </a:r>
        </a:p>
      </dsp:txBody>
      <dsp:txXfrm>
        <a:off x="3980015" y="3690582"/>
        <a:ext cx="1038843" cy="519421"/>
      </dsp:txXfrm>
    </dsp:sp>
    <dsp:sp modelId="{8CD0B113-10A2-4471-B530-CA2FC542AAA4}">
      <dsp:nvSpPr>
        <dsp:cNvPr id="0" name=""/>
        <dsp:cNvSpPr/>
      </dsp:nvSpPr>
      <dsp:spPr>
        <a:xfrm>
          <a:off x="3980015" y="4428160"/>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Increased choice and sustainability</a:t>
          </a:r>
        </a:p>
      </dsp:txBody>
      <dsp:txXfrm>
        <a:off x="3980015" y="4428160"/>
        <a:ext cx="1038843" cy="519421"/>
      </dsp:txXfrm>
    </dsp:sp>
    <dsp:sp modelId="{CA7EB5CC-45AE-41D7-BBAC-43587535C3D9}">
      <dsp:nvSpPr>
        <dsp:cNvPr id="0" name=""/>
        <dsp:cNvSpPr/>
      </dsp:nvSpPr>
      <dsp:spPr>
        <a:xfrm>
          <a:off x="4977305" y="740266"/>
          <a:ext cx="1038843" cy="5194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STAKEHOLDERS</a:t>
          </a:r>
        </a:p>
        <a:p>
          <a:pPr marL="0" lvl="0" indent="0" algn="ctr" defTabSz="444500">
            <a:lnSpc>
              <a:spcPct val="90000"/>
            </a:lnSpc>
            <a:spcBef>
              <a:spcPct val="0"/>
            </a:spcBef>
            <a:spcAft>
              <a:spcPct val="35000"/>
            </a:spcAft>
            <a:buNone/>
          </a:pPr>
          <a:r>
            <a:rPr lang="en-US" sz="1000" kern="1200" dirty="0">
              <a:solidFill>
                <a:schemeClr val="tx1"/>
              </a:solidFill>
            </a:rPr>
            <a:t>Community</a:t>
          </a:r>
        </a:p>
      </dsp:txBody>
      <dsp:txXfrm>
        <a:off x="4977305" y="740266"/>
        <a:ext cx="1038843" cy="519421"/>
      </dsp:txXfrm>
    </dsp:sp>
    <dsp:sp modelId="{AA377FA4-C798-4325-8FED-72A3A56CFC6E}">
      <dsp:nvSpPr>
        <dsp:cNvPr id="0" name=""/>
        <dsp:cNvSpPr/>
      </dsp:nvSpPr>
      <dsp:spPr>
        <a:xfrm>
          <a:off x="5237016" y="1477845"/>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Increased accessibility to basic needs</a:t>
          </a:r>
        </a:p>
      </dsp:txBody>
      <dsp:txXfrm>
        <a:off x="5237016" y="1477845"/>
        <a:ext cx="1038843" cy="519421"/>
      </dsp:txXfrm>
    </dsp:sp>
    <dsp:sp modelId="{5C9E9708-47AC-4663-B810-68C0B17BBA24}">
      <dsp:nvSpPr>
        <dsp:cNvPr id="0" name=""/>
        <dsp:cNvSpPr/>
      </dsp:nvSpPr>
      <dsp:spPr>
        <a:xfrm>
          <a:off x="5237016" y="2215424"/>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Reduced burden on social services</a:t>
          </a:r>
        </a:p>
      </dsp:txBody>
      <dsp:txXfrm>
        <a:off x="5237016" y="2215424"/>
        <a:ext cx="1038843" cy="519421"/>
      </dsp:txXfrm>
    </dsp:sp>
    <dsp:sp modelId="{DD8A002D-B15B-4EC1-9888-76CE4C85E1AD}">
      <dsp:nvSpPr>
        <dsp:cNvPr id="0" name=""/>
        <dsp:cNvSpPr/>
      </dsp:nvSpPr>
      <dsp:spPr>
        <a:xfrm>
          <a:off x="6234306" y="740266"/>
          <a:ext cx="1038843" cy="5194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STAKEHOLDERS</a:t>
          </a:r>
        </a:p>
        <a:p>
          <a:pPr marL="0" lvl="0" indent="0" algn="ctr" defTabSz="444500">
            <a:lnSpc>
              <a:spcPct val="90000"/>
            </a:lnSpc>
            <a:spcBef>
              <a:spcPct val="0"/>
            </a:spcBef>
            <a:spcAft>
              <a:spcPct val="35000"/>
            </a:spcAft>
            <a:buNone/>
          </a:pPr>
          <a:r>
            <a:rPr lang="en-US" sz="1000" kern="1200" dirty="0">
              <a:solidFill>
                <a:schemeClr val="tx1"/>
              </a:solidFill>
            </a:rPr>
            <a:t>Staff</a:t>
          </a:r>
        </a:p>
      </dsp:txBody>
      <dsp:txXfrm>
        <a:off x="6234306" y="740266"/>
        <a:ext cx="1038843" cy="519421"/>
      </dsp:txXfrm>
    </dsp:sp>
    <dsp:sp modelId="{6BA90765-BAD4-425A-B8BD-78FB7F100A80}">
      <dsp:nvSpPr>
        <dsp:cNvPr id="0" name=""/>
        <dsp:cNvSpPr/>
      </dsp:nvSpPr>
      <dsp:spPr>
        <a:xfrm>
          <a:off x="6494017" y="1477845"/>
          <a:ext cx="1038843" cy="51942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Decreased health due to exposure to secondary trauma</a:t>
          </a:r>
        </a:p>
      </dsp:txBody>
      <dsp:txXfrm>
        <a:off x="6494017" y="1477845"/>
        <a:ext cx="1038843" cy="519421"/>
      </dsp:txXfrm>
    </dsp:sp>
    <dsp:sp modelId="{D102666C-3D87-4236-855A-2EA147E4F55F}">
      <dsp:nvSpPr>
        <dsp:cNvPr id="0" name=""/>
        <dsp:cNvSpPr/>
      </dsp:nvSpPr>
      <dsp:spPr>
        <a:xfrm>
          <a:off x="7491307" y="740266"/>
          <a:ext cx="1038843" cy="5194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STAKEHOLDERS</a:t>
          </a:r>
        </a:p>
        <a:p>
          <a:pPr marL="0" lvl="0" indent="0" algn="ctr" defTabSz="444500">
            <a:lnSpc>
              <a:spcPct val="90000"/>
            </a:lnSpc>
            <a:spcBef>
              <a:spcPct val="0"/>
            </a:spcBef>
            <a:spcAft>
              <a:spcPct val="35000"/>
            </a:spcAft>
            <a:buNone/>
          </a:pPr>
          <a:r>
            <a:rPr lang="en-US" sz="1000" kern="1200" dirty="0">
              <a:solidFill>
                <a:schemeClr val="tx1"/>
              </a:solidFill>
            </a:rPr>
            <a:t>Riders’ Families</a:t>
          </a:r>
        </a:p>
      </dsp:txBody>
      <dsp:txXfrm>
        <a:off x="7491307" y="740266"/>
        <a:ext cx="1038843" cy="519421"/>
      </dsp:txXfrm>
    </dsp:sp>
    <dsp:sp modelId="{090EA0C6-2166-48E1-98EC-9A6849117DA2}">
      <dsp:nvSpPr>
        <dsp:cNvPr id="0" name=""/>
        <dsp:cNvSpPr/>
      </dsp:nvSpPr>
      <dsp:spPr>
        <a:xfrm>
          <a:off x="7751018" y="1477845"/>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Reduced strain</a:t>
          </a:r>
        </a:p>
      </dsp:txBody>
      <dsp:txXfrm>
        <a:off x="7751018" y="1477845"/>
        <a:ext cx="1038843" cy="519421"/>
      </dsp:txXfrm>
    </dsp:sp>
    <dsp:sp modelId="{140B83FF-A530-44F2-9D84-ED0284877284}">
      <dsp:nvSpPr>
        <dsp:cNvPr id="0" name=""/>
        <dsp:cNvSpPr/>
      </dsp:nvSpPr>
      <dsp:spPr>
        <a:xfrm>
          <a:off x="7751018" y="2215424"/>
          <a:ext cx="1038843" cy="519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Reduced fiscal and opportunity costs</a:t>
          </a:r>
        </a:p>
      </dsp:txBody>
      <dsp:txXfrm>
        <a:off x="7751018" y="2215424"/>
        <a:ext cx="1038843" cy="5194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842C3-AD14-440F-9112-A12240BF27FD}"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B1F50-A1A4-44BC-9298-6BC68FEFF9E2}" type="slidenum">
              <a:rPr lang="en-US" smtClean="0"/>
              <a:t>‹#›</a:t>
            </a:fld>
            <a:endParaRPr lang="en-US"/>
          </a:p>
        </p:txBody>
      </p:sp>
    </p:spTree>
    <p:extLst>
      <p:ext uri="{BB962C8B-B14F-4D97-AF65-F5344CB8AC3E}">
        <p14:creationId xmlns:p14="http://schemas.microsoft.com/office/powerpoint/2010/main" val="279244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latin typeface="Proxima Nova" panose="02000506030000020004" pitchFamily="2" charset="0"/>
              </a:rPr>
              <a:t>For you: It’s really good! You are currently providing AMAZING value to taxpayers</a:t>
            </a:r>
          </a:p>
          <a:p>
            <a:endParaRPr lang="en-US" dirty="0">
              <a:latin typeface="Proxima Nova" panose="02000506030000020004" pitchFamily="2" charset="0"/>
            </a:endParaRPr>
          </a:p>
          <a:p>
            <a:pPr marL="342900" indent="-342900">
              <a:buFont typeface="Arial" panose="020B0604020202020204" pitchFamily="34" charset="0"/>
              <a:buChar char="•"/>
            </a:pPr>
            <a:r>
              <a:rPr lang="en-US" dirty="0">
                <a:latin typeface="Proxima Nova" panose="02000506030000020004" pitchFamily="2" charset="0"/>
              </a:rPr>
              <a:t>For your funders: If they were investing the same $ in the stock market, they’d be over the moon with their returns!</a:t>
            </a:r>
          </a:p>
          <a:p>
            <a:endParaRPr lang="en-US" dirty="0">
              <a:latin typeface="Proxima Nova" panose="02000506030000020004" pitchFamily="2" charset="0"/>
            </a:endParaRPr>
          </a:p>
          <a:p>
            <a:pPr marL="342900" indent="-342900">
              <a:buFont typeface="Arial" panose="020B0604020202020204" pitchFamily="34" charset="0"/>
              <a:buChar char="•"/>
            </a:pPr>
            <a:r>
              <a:rPr lang="en-US" dirty="0">
                <a:latin typeface="Proxima Nova" panose="02000506030000020004" pitchFamily="2" charset="0"/>
              </a:rPr>
              <a:t>For your gap in capacity: If Ohio invested $16 per capita (the national average) instead of $6 per capita in its public transportation, it would see amazing impact!</a:t>
            </a:r>
          </a:p>
          <a:p>
            <a:endParaRPr lang="en-US" dirty="0"/>
          </a:p>
        </p:txBody>
      </p:sp>
      <p:sp>
        <p:nvSpPr>
          <p:cNvPr id="4" name="Slide Number Placeholder 3"/>
          <p:cNvSpPr>
            <a:spLocks noGrp="1"/>
          </p:cNvSpPr>
          <p:nvPr>
            <p:ph type="sldNum" sz="quarter" idx="5"/>
          </p:nvPr>
        </p:nvSpPr>
        <p:spPr/>
        <p:txBody>
          <a:bodyPr/>
          <a:lstStyle/>
          <a:p>
            <a:fld id="{E88B1F50-A1A4-44BC-9298-6BC68FEFF9E2}" type="slidenum">
              <a:rPr lang="en-US" smtClean="0"/>
              <a:t>13</a:t>
            </a:fld>
            <a:endParaRPr lang="en-US"/>
          </a:p>
        </p:txBody>
      </p:sp>
    </p:spTree>
    <p:extLst>
      <p:ext uri="{BB962C8B-B14F-4D97-AF65-F5344CB8AC3E}">
        <p14:creationId xmlns:p14="http://schemas.microsoft.com/office/powerpoint/2010/main" val="240020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 that number could be much larger – we had to induce it from existing numbers. We could only project employee numbers. Knowing that gap would be very valuable</a:t>
            </a:r>
          </a:p>
        </p:txBody>
      </p:sp>
      <p:sp>
        <p:nvSpPr>
          <p:cNvPr id="4" name="Slide Number Placeholder 3"/>
          <p:cNvSpPr>
            <a:spLocks noGrp="1"/>
          </p:cNvSpPr>
          <p:nvPr>
            <p:ph type="sldNum" sz="quarter" idx="5"/>
          </p:nvPr>
        </p:nvSpPr>
        <p:spPr/>
        <p:txBody>
          <a:bodyPr/>
          <a:lstStyle/>
          <a:p>
            <a:fld id="{E88B1F50-A1A4-44BC-9298-6BC68FEFF9E2}" type="slidenum">
              <a:rPr lang="en-US" smtClean="0"/>
              <a:t>15</a:t>
            </a:fld>
            <a:endParaRPr lang="en-US"/>
          </a:p>
        </p:txBody>
      </p:sp>
    </p:spTree>
    <p:extLst>
      <p:ext uri="{BB962C8B-B14F-4D97-AF65-F5344CB8AC3E}">
        <p14:creationId xmlns:p14="http://schemas.microsoft.com/office/powerpoint/2010/main" val="238540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9F47-2E4B-0C30-53C3-2A824EBDB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DBAC7B-9148-0AED-7C27-668F6E07F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C0CF85-3D14-94AE-A345-2B1F366EE3E4}"/>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5" name="Footer Placeholder 4">
            <a:extLst>
              <a:ext uri="{FF2B5EF4-FFF2-40B4-BE49-F238E27FC236}">
                <a16:creationId xmlns:a16="http://schemas.microsoft.com/office/drawing/2014/main" id="{44B24EA9-2F09-F5C6-7CE1-1F683B24A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A22FD-52E1-8745-86FE-6D7B01F5DBB5}"/>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276094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D13E-DF5F-A812-4CB2-83AC0D3AC0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C7E18E-7546-A09D-7C2B-99C0F9F870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B736F-68D2-1141-4D0B-8706DF0DD1DB}"/>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5" name="Footer Placeholder 4">
            <a:extLst>
              <a:ext uri="{FF2B5EF4-FFF2-40B4-BE49-F238E27FC236}">
                <a16:creationId xmlns:a16="http://schemas.microsoft.com/office/drawing/2014/main" id="{E03CA0DA-1E44-56A5-1570-8BD08DBD7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42231-DC9D-6A7D-A9B9-3380596DE36B}"/>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142266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38E45-1C2D-C2E4-3836-B19E7A0445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EC6C23-D61A-6871-44D7-B87BD5674A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41CBA-3C4A-3467-F9EB-8C11BD0D3C81}"/>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5" name="Footer Placeholder 4">
            <a:extLst>
              <a:ext uri="{FF2B5EF4-FFF2-40B4-BE49-F238E27FC236}">
                <a16:creationId xmlns:a16="http://schemas.microsoft.com/office/drawing/2014/main" id="{5DEA586A-0595-DA31-4900-7590A5C6C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92FEB-C8F8-F089-974A-88B29E1C3AB9}"/>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323714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DB63-73F6-BDBE-BC6B-4E2EB87E7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5F3123-AE06-8FD2-053A-B2F596F318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CFD84-328B-E3E7-468B-475211D41341}"/>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5" name="Footer Placeholder 4">
            <a:extLst>
              <a:ext uri="{FF2B5EF4-FFF2-40B4-BE49-F238E27FC236}">
                <a16:creationId xmlns:a16="http://schemas.microsoft.com/office/drawing/2014/main" id="{BBB6A9D5-275F-8014-D758-70270DDD8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B148A-7C30-FFE8-18F9-32CF07F2A4A0}"/>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190140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BC26-D490-C9BD-9EC0-5B55941B3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391CF3-25E5-4FB2-6513-728B34376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E42CDF-87FA-7852-4A34-7807AB47F0ED}"/>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5" name="Footer Placeholder 4">
            <a:extLst>
              <a:ext uri="{FF2B5EF4-FFF2-40B4-BE49-F238E27FC236}">
                <a16:creationId xmlns:a16="http://schemas.microsoft.com/office/drawing/2014/main" id="{C3BF42BB-3912-5E74-3F5F-32C63AF93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8D131-E96F-A28D-2C31-3D346FD2F0A4}"/>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141710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96A1-470C-B961-8CF8-C789FA45E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3D4E9-1587-1FFA-B028-54C5A231E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29E1B3-155F-F380-9821-B122AA90E5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EC9FAF-DB67-B084-D6C7-C568FE6AEEDF}"/>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6" name="Footer Placeholder 5">
            <a:extLst>
              <a:ext uri="{FF2B5EF4-FFF2-40B4-BE49-F238E27FC236}">
                <a16:creationId xmlns:a16="http://schemas.microsoft.com/office/drawing/2014/main" id="{5168F281-913D-217F-8287-ECF217A49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3078C-E5C8-2E37-8B01-E7945BAF2592}"/>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136796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ACE6-ECAF-2AA3-0CB8-7F7060C965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FA322F-9956-6F46-C53B-515D0635C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D35EF-9C21-0E92-D439-1C5A2D804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7ED74E-0A4E-6185-1F73-9A52B2C61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C26EEE-0AFC-00F0-0C80-EA1AD179A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E790E9-CE2F-F31B-0122-DE6CABFF053C}"/>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8" name="Footer Placeholder 7">
            <a:extLst>
              <a:ext uri="{FF2B5EF4-FFF2-40B4-BE49-F238E27FC236}">
                <a16:creationId xmlns:a16="http://schemas.microsoft.com/office/drawing/2014/main" id="{BB786B17-E30B-9F21-DBEB-65CAF501C9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752CA4-70C7-633C-370C-7839E3F88F07}"/>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136960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A7FC-A9BD-9B42-BA11-2457C6824B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446CAC-4646-07D6-D8EA-BC0CE4376569}"/>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4" name="Footer Placeholder 3">
            <a:extLst>
              <a:ext uri="{FF2B5EF4-FFF2-40B4-BE49-F238E27FC236}">
                <a16:creationId xmlns:a16="http://schemas.microsoft.com/office/drawing/2014/main" id="{AD00C862-4A24-E07D-23A3-A5B95B94BF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6542E-0B79-4AE8-0A4E-64F7A982CBC3}"/>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73918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C793F-36C9-83EB-6863-1A41E2A5BE65}"/>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3" name="Footer Placeholder 2">
            <a:extLst>
              <a:ext uri="{FF2B5EF4-FFF2-40B4-BE49-F238E27FC236}">
                <a16:creationId xmlns:a16="http://schemas.microsoft.com/office/drawing/2014/main" id="{1803BE19-8C7D-A85E-90BD-EFAD75106A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63A796-D1D3-7A34-9772-6AF78F5B4646}"/>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78356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E8AB-40AE-4B7E-885E-971ABCD7B2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17F127-F4C4-8699-0A8B-38AEC9CF8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B6947-15FE-EB70-1AFF-FE2FE65F5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728CB-C91A-4756-5752-5255B0905181}"/>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6" name="Footer Placeholder 5">
            <a:extLst>
              <a:ext uri="{FF2B5EF4-FFF2-40B4-BE49-F238E27FC236}">
                <a16:creationId xmlns:a16="http://schemas.microsoft.com/office/drawing/2014/main" id="{FE5F65F2-B83B-2E78-E95D-B14936C8D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8BCBF-2EC0-B1E3-1B11-81D63A02D147}"/>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306992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F038-A349-2A59-FDFE-7C719BBA0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2CBBE7-6DAD-D3DD-B178-7FD110ADC0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BDA83B-744F-EABD-1B61-A82464BF8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6AD7F3-570B-492A-61FD-C0BCFB19FB26}"/>
              </a:ext>
            </a:extLst>
          </p:cNvPr>
          <p:cNvSpPr>
            <a:spLocks noGrp="1"/>
          </p:cNvSpPr>
          <p:nvPr>
            <p:ph type="dt" sz="half" idx="10"/>
          </p:nvPr>
        </p:nvSpPr>
        <p:spPr/>
        <p:txBody>
          <a:bodyPr/>
          <a:lstStyle/>
          <a:p>
            <a:fld id="{779BAB44-40DE-5349-93B3-03D8E79C6213}" type="datetimeFigureOut">
              <a:rPr lang="en-US" smtClean="0"/>
              <a:t>1/23/2024</a:t>
            </a:fld>
            <a:endParaRPr lang="en-US"/>
          </a:p>
        </p:txBody>
      </p:sp>
      <p:sp>
        <p:nvSpPr>
          <p:cNvPr id="6" name="Footer Placeholder 5">
            <a:extLst>
              <a:ext uri="{FF2B5EF4-FFF2-40B4-BE49-F238E27FC236}">
                <a16:creationId xmlns:a16="http://schemas.microsoft.com/office/drawing/2014/main" id="{0AFB1BC9-D9D7-1F5E-99D7-7B4A87C81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B1DFF-76D6-73A7-13A1-E6B354855BAC}"/>
              </a:ext>
            </a:extLst>
          </p:cNvPr>
          <p:cNvSpPr>
            <a:spLocks noGrp="1"/>
          </p:cNvSpPr>
          <p:nvPr>
            <p:ph type="sldNum" sz="quarter" idx="12"/>
          </p:nvPr>
        </p:nvSpPr>
        <p:spPr/>
        <p:txBody>
          <a:bodyPr/>
          <a:lstStyle/>
          <a:p>
            <a:fld id="{747DD0BD-FA17-F94F-94B8-9F90547EFCFA}" type="slidenum">
              <a:rPr lang="en-US" smtClean="0"/>
              <a:t>‹#›</a:t>
            </a:fld>
            <a:endParaRPr lang="en-US"/>
          </a:p>
        </p:txBody>
      </p:sp>
    </p:spTree>
    <p:extLst>
      <p:ext uri="{BB962C8B-B14F-4D97-AF65-F5344CB8AC3E}">
        <p14:creationId xmlns:p14="http://schemas.microsoft.com/office/powerpoint/2010/main" val="62954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AC03E5-636A-6DEA-3C75-D21A292DC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132B74-1A07-068E-E20A-6A9DA72B5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E4936-992B-F33F-7533-F0615A4504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BAB44-40DE-5349-93B3-03D8E79C6213}" type="datetimeFigureOut">
              <a:rPr lang="en-US" smtClean="0"/>
              <a:t>1/23/2024</a:t>
            </a:fld>
            <a:endParaRPr lang="en-US"/>
          </a:p>
        </p:txBody>
      </p:sp>
      <p:sp>
        <p:nvSpPr>
          <p:cNvPr id="5" name="Footer Placeholder 4">
            <a:extLst>
              <a:ext uri="{FF2B5EF4-FFF2-40B4-BE49-F238E27FC236}">
                <a16:creationId xmlns:a16="http://schemas.microsoft.com/office/drawing/2014/main" id="{3F08D05C-C361-CDD2-BEE9-4844E2F19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6FCD12-D598-44AD-CEA3-219CC617E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DD0BD-FA17-F94F-94B8-9F90547EFCFA}" type="slidenum">
              <a:rPr lang="en-US" smtClean="0"/>
              <a:t>‹#›</a:t>
            </a:fld>
            <a:endParaRPr lang="en-US"/>
          </a:p>
        </p:txBody>
      </p:sp>
    </p:spTree>
    <p:extLst>
      <p:ext uri="{BB962C8B-B14F-4D97-AF65-F5344CB8AC3E}">
        <p14:creationId xmlns:p14="http://schemas.microsoft.com/office/powerpoint/2010/main" val="54775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s://drive.google.com/drive/folders/10G_SA59VvNPykhmP4nkhd9V5-Qt1dVu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nctr.usf.edu/wp-content/uploads/2015/01/77060-NCTR-NDSU03-508.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green and black logo&#10;&#10;Description automatically generated">
            <a:extLst>
              <a:ext uri="{FF2B5EF4-FFF2-40B4-BE49-F238E27FC236}">
                <a16:creationId xmlns:a16="http://schemas.microsoft.com/office/drawing/2014/main" id="{17EE1ADF-3967-D880-783E-E9DA181C9BDC}"/>
              </a:ext>
            </a:extLst>
          </p:cNvPr>
          <p:cNvPicPr>
            <a:picLocks noChangeAspect="1"/>
          </p:cNvPicPr>
          <p:nvPr/>
        </p:nvPicPr>
        <p:blipFill>
          <a:blip r:embed="rId3"/>
          <a:stretch>
            <a:fillRect/>
          </a:stretch>
        </p:blipFill>
        <p:spPr>
          <a:xfrm>
            <a:off x="5492321" y="2331981"/>
            <a:ext cx="1207358" cy="493789"/>
          </a:xfrm>
          <a:prstGeom prst="rect">
            <a:avLst/>
          </a:prstGeom>
        </p:spPr>
      </p:pic>
      <p:sp>
        <p:nvSpPr>
          <p:cNvPr id="12" name="TextBox 11">
            <a:extLst>
              <a:ext uri="{FF2B5EF4-FFF2-40B4-BE49-F238E27FC236}">
                <a16:creationId xmlns:a16="http://schemas.microsoft.com/office/drawing/2014/main" id="{E8C31A83-C121-B11A-81BD-AEA648023AC3}"/>
              </a:ext>
            </a:extLst>
          </p:cNvPr>
          <p:cNvSpPr txBox="1"/>
          <p:nvPr/>
        </p:nvSpPr>
        <p:spPr>
          <a:xfrm>
            <a:off x="697644" y="4158026"/>
            <a:ext cx="10843032" cy="1631216"/>
          </a:xfrm>
          <a:prstGeom prst="rect">
            <a:avLst/>
          </a:prstGeom>
          <a:noFill/>
        </p:spPr>
        <p:txBody>
          <a:bodyPr wrap="none" rtlCol="0">
            <a:spAutoFit/>
          </a:bodyPr>
          <a:lstStyle/>
          <a:p>
            <a:pPr algn="ctr"/>
            <a:r>
              <a:rPr lang="en-US" sz="2000" b="1" dirty="0" err="1">
                <a:solidFill>
                  <a:srgbClr val="025D45"/>
                </a:solidFill>
                <a:latin typeface="Proxima Nova" panose="02000506030000020004" pitchFamily="2" charset="0"/>
              </a:rPr>
              <a:t>SROI</a:t>
            </a:r>
            <a:r>
              <a:rPr lang="en-US" sz="2000" b="1" dirty="0">
                <a:solidFill>
                  <a:srgbClr val="025D45"/>
                </a:solidFill>
                <a:latin typeface="Proxima Nova" panose="02000506030000020004" pitchFamily="2" charset="0"/>
              </a:rPr>
              <a:t> Final Report for OMEGA Regional Public Transit and Transportation Providers</a:t>
            </a:r>
          </a:p>
          <a:p>
            <a:pPr algn="ctr"/>
            <a:endParaRPr lang="en-US" sz="2000" b="1" dirty="0">
              <a:solidFill>
                <a:srgbClr val="025D45"/>
              </a:solidFill>
              <a:latin typeface="Proxima Nova" panose="02000506030000020004" pitchFamily="2" charset="0"/>
            </a:endParaRPr>
          </a:p>
          <a:p>
            <a:pPr algn="ctr"/>
            <a:r>
              <a:rPr lang="en-US" sz="2000" b="1" dirty="0">
                <a:solidFill>
                  <a:srgbClr val="025D45"/>
                </a:solidFill>
                <a:latin typeface="Proxima Nova" panose="02000506030000020004" pitchFamily="2" charset="0"/>
              </a:rPr>
              <a:t>Mandy White</a:t>
            </a:r>
          </a:p>
          <a:p>
            <a:pPr algn="ctr"/>
            <a:r>
              <a:rPr lang="en-US" sz="2000" b="1" dirty="0">
                <a:solidFill>
                  <a:srgbClr val="025D45"/>
                </a:solidFill>
                <a:latin typeface="Proxima Nova" panose="02000506030000020004" pitchFamily="2" charset="0"/>
              </a:rPr>
              <a:t>Impact Analyst </a:t>
            </a:r>
          </a:p>
          <a:p>
            <a:pPr algn="ctr"/>
            <a:r>
              <a:rPr lang="en-US" sz="2000" b="1" dirty="0">
                <a:solidFill>
                  <a:srgbClr val="025D45"/>
                </a:solidFill>
                <a:latin typeface="Proxima Nova" panose="02000506030000020004" pitchFamily="2" charset="0"/>
              </a:rPr>
              <a:t>whitea5@ohio.edu</a:t>
            </a:r>
          </a:p>
        </p:txBody>
      </p:sp>
      <p:sp>
        <p:nvSpPr>
          <p:cNvPr id="15" name="TextBox 14">
            <a:extLst>
              <a:ext uri="{FF2B5EF4-FFF2-40B4-BE49-F238E27FC236}">
                <a16:creationId xmlns:a16="http://schemas.microsoft.com/office/drawing/2014/main" id="{60863758-7348-E314-0E4C-D4FFB381C983}"/>
              </a:ext>
            </a:extLst>
          </p:cNvPr>
          <p:cNvSpPr txBox="1"/>
          <p:nvPr/>
        </p:nvSpPr>
        <p:spPr>
          <a:xfrm>
            <a:off x="1927134" y="2941520"/>
            <a:ext cx="8600431" cy="523220"/>
          </a:xfrm>
          <a:prstGeom prst="rect">
            <a:avLst/>
          </a:prstGeom>
          <a:noFill/>
        </p:spPr>
        <p:txBody>
          <a:bodyPr wrap="none" rtlCol="0">
            <a:spAutoFit/>
          </a:bodyPr>
          <a:lstStyle/>
          <a:p>
            <a:pPr algn="ctr"/>
            <a:r>
              <a:rPr lang="en-US" sz="2800" b="1" dirty="0">
                <a:solidFill>
                  <a:srgbClr val="025D45"/>
                </a:solidFill>
                <a:latin typeface="Proxima Nova" panose="02000506030000020004" pitchFamily="2" charset="0"/>
              </a:rPr>
              <a:t>Voinovich School of Leadership and Public Service</a:t>
            </a:r>
          </a:p>
        </p:txBody>
      </p:sp>
      <p:sp>
        <p:nvSpPr>
          <p:cNvPr id="17" name="TextBox 16">
            <a:extLst>
              <a:ext uri="{FF2B5EF4-FFF2-40B4-BE49-F238E27FC236}">
                <a16:creationId xmlns:a16="http://schemas.microsoft.com/office/drawing/2014/main" id="{CF231B80-0937-B582-0EFA-9C2DA6295447}"/>
              </a:ext>
            </a:extLst>
          </p:cNvPr>
          <p:cNvSpPr txBox="1"/>
          <p:nvPr/>
        </p:nvSpPr>
        <p:spPr>
          <a:xfrm>
            <a:off x="3031513" y="3609235"/>
            <a:ext cx="6099858" cy="369332"/>
          </a:xfrm>
          <a:prstGeom prst="rect">
            <a:avLst/>
          </a:prstGeom>
          <a:noFill/>
        </p:spPr>
        <p:txBody>
          <a:bodyPr wrap="square">
            <a:spAutoFit/>
          </a:bodyPr>
          <a:lstStyle/>
          <a:p>
            <a:pPr algn="ctr"/>
            <a:r>
              <a:rPr lang="en-US" sz="1800" dirty="0">
                <a:solidFill>
                  <a:srgbClr val="025D45"/>
                </a:solidFill>
                <a:latin typeface="Proxima Nova" panose="02000506030000020004" pitchFamily="2" charset="0"/>
              </a:rPr>
              <a:t>presents</a:t>
            </a:r>
          </a:p>
        </p:txBody>
      </p:sp>
    </p:spTree>
    <p:extLst>
      <p:ext uri="{BB962C8B-B14F-4D97-AF65-F5344CB8AC3E}">
        <p14:creationId xmlns:p14="http://schemas.microsoft.com/office/powerpoint/2010/main" val="118159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861774"/>
          </a:xfrm>
          <a:prstGeom prst="rect">
            <a:avLst/>
          </a:prstGeom>
          <a:noFill/>
        </p:spPr>
        <p:txBody>
          <a:bodyPr wrap="square">
            <a:spAutoFit/>
          </a:bodyPr>
          <a:lstStyle/>
          <a:p>
            <a:r>
              <a:rPr lang="en-US" sz="3200" b="1" dirty="0">
                <a:solidFill>
                  <a:schemeClr val="tx1"/>
                </a:solidFill>
                <a:latin typeface="Proxima Nova" panose="02000506030000020004" pitchFamily="2" charset="0"/>
              </a:rPr>
              <a:t>Report Contents</a:t>
            </a:r>
            <a:endParaRPr lang="en-US" sz="3200" b="1" dirty="0">
              <a:solidFill>
                <a:srgbClr val="025D45"/>
              </a:solidFill>
              <a:latin typeface="Proxima Nova" panose="02000506030000020004" pitchFamily="2" charset="0"/>
            </a:endParaRPr>
          </a:p>
          <a:p>
            <a:r>
              <a:rPr lang="en-US" b="1" dirty="0">
                <a:solidFill>
                  <a:srgbClr val="025D45"/>
                </a:solidFill>
                <a:latin typeface="Proxima Nova" panose="02000506030000020004" pitchFamily="2" charset="0"/>
              </a:rPr>
              <a:t>Why Does This Matter?</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5F565D89-0C70-8EC5-27BF-723CB1BEF412}"/>
              </a:ext>
            </a:extLst>
          </p:cNvPr>
          <p:cNvPicPr>
            <a:picLocks noChangeAspect="1"/>
          </p:cNvPicPr>
          <p:nvPr/>
        </p:nvPicPr>
        <p:blipFill>
          <a:blip r:embed="rId4"/>
          <a:stretch>
            <a:fillRect/>
          </a:stretch>
        </p:blipFill>
        <p:spPr>
          <a:xfrm>
            <a:off x="6517532" y="-12556"/>
            <a:ext cx="5674468" cy="6870556"/>
          </a:xfrm>
          <a:prstGeom prst="rect">
            <a:avLst/>
          </a:prstGeom>
        </p:spPr>
      </p:pic>
    </p:spTree>
    <p:extLst>
      <p:ext uri="{BB962C8B-B14F-4D97-AF65-F5344CB8AC3E}">
        <p14:creationId xmlns:p14="http://schemas.microsoft.com/office/powerpoint/2010/main" val="125241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861774"/>
          </a:xfrm>
          <a:prstGeom prst="rect">
            <a:avLst/>
          </a:prstGeom>
          <a:noFill/>
        </p:spPr>
        <p:txBody>
          <a:bodyPr wrap="square">
            <a:spAutoFit/>
          </a:bodyPr>
          <a:lstStyle/>
          <a:p>
            <a:r>
              <a:rPr lang="en-US" sz="3200" b="1" dirty="0">
                <a:solidFill>
                  <a:schemeClr val="tx1"/>
                </a:solidFill>
                <a:latin typeface="Proxima Nova" panose="02000506030000020004" pitchFamily="2" charset="0"/>
              </a:rPr>
              <a:t>Report Contents</a:t>
            </a:r>
            <a:endParaRPr lang="en-US" sz="3200" b="1" dirty="0">
              <a:solidFill>
                <a:srgbClr val="025D45"/>
              </a:solidFill>
              <a:latin typeface="Proxima Nova" panose="02000506030000020004" pitchFamily="2" charset="0"/>
            </a:endParaRPr>
          </a:p>
          <a:p>
            <a:r>
              <a:rPr lang="en-US" b="1" dirty="0">
                <a:solidFill>
                  <a:srgbClr val="025D45"/>
                </a:solidFill>
                <a:latin typeface="Proxima Nova" panose="02000506030000020004" pitchFamily="2" charset="0"/>
              </a:rPr>
              <a:t>How Did We Calculate This?</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18AB1413-30AA-5063-05B7-209F38A8E852}"/>
              </a:ext>
            </a:extLst>
          </p:cNvPr>
          <p:cNvPicPr>
            <a:picLocks noChangeAspect="1"/>
          </p:cNvPicPr>
          <p:nvPr/>
        </p:nvPicPr>
        <p:blipFill>
          <a:blip r:embed="rId4"/>
          <a:stretch>
            <a:fillRect/>
          </a:stretch>
        </p:blipFill>
        <p:spPr>
          <a:xfrm>
            <a:off x="6230841" y="0"/>
            <a:ext cx="5933742" cy="6858000"/>
          </a:xfrm>
          <a:prstGeom prst="rect">
            <a:avLst/>
          </a:prstGeom>
        </p:spPr>
      </p:pic>
    </p:spTree>
    <p:extLst>
      <p:ext uri="{BB962C8B-B14F-4D97-AF65-F5344CB8AC3E}">
        <p14:creationId xmlns:p14="http://schemas.microsoft.com/office/powerpoint/2010/main" val="111393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861774"/>
          </a:xfrm>
          <a:prstGeom prst="rect">
            <a:avLst/>
          </a:prstGeom>
          <a:noFill/>
        </p:spPr>
        <p:txBody>
          <a:bodyPr wrap="square">
            <a:spAutoFit/>
          </a:bodyPr>
          <a:lstStyle/>
          <a:p>
            <a:r>
              <a:rPr lang="en-US" sz="3200" b="1" dirty="0">
                <a:solidFill>
                  <a:schemeClr val="tx1"/>
                </a:solidFill>
                <a:latin typeface="Proxima Nova" panose="02000506030000020004" pitchFamily="2" charset="0"/>
              </a:rPr>
              <a:t>Report Contents</a:t>
            </a:r>
            <a:endParaRPr lang="en-US" sz="3200" b="1" dirty="0">
              <a:solidFill>
                <a:srgbClr val="025D45"/>
              </a:solidFill>
              <a:latin typeface="Proxima Nova" panose="02000506030000020004" pitchFamily="2" charset="0"/>
            </a:endParaRPr>
          </a:p>
          <a:p>
            <a:r>
              <a:rPr lang="en-US" b="1" dirty="0">
                <a:solidFill>
                  <a:srgbClr val="025D45"/>
                </a:solidFill>
                <a:latin typeface="Proxima Nova" panose="02000506030000020004" pitchFamily="2" charset="0"/>
              </a:rPr>
              <a:t>Fact Sheet</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1E168622-B69D-82E3-086C-BE9333AC40E9}"/>
              </a:ext>
            </a:extLst>
          </p:cNvPr>
          <p:cNvPicPr>
            <a:picLocks noChangeAspect="1"/>
          </p:cNvPicPr>
          <p:nvPr/>
        </p:nvPicPr>
        <p:blipFill>
          <a:blip r:embed="rId4"/>
          <a:stretch>
            <a:fillRect/>
          </a:stretch>
        </p:blipFill>
        <p:spPr>
          <a:xfrm>
            <a:off x="7180880" y="0"/>
            <a:ext cx="5087074" cy="6858000"/>
          </a:xfrm>
          <a:prstGeom prst="rect">
            <a:avLst/>
          </a:prstGeom>
        </p:spPr>
      </p:pic>
    </p:spTree>
    <p:extLst>
      <p:ext uri="{BB962C8B-B14F-4D97-AF65-F5344CB8AC3E}">
        <p14:creationId xmlns:p14="http://schemas.microsoft.com/office/powerpoint/2010/main" val="241260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8CE79DD-2266-6F2A-AEAB-83D51691F618}"/>
              </a:ext>
            </a:extLst>
          </p:cNvPr>
          <p:cNvGrpSpPr/>
          <p:nvPr/>
        </p:nvGrpSpPr>
        <p:grpSpPr>
          <a:xfrm>
            <a:off x="7327027" y="6192947"/>
            <a:ext cx="4837556" cy="335346"/>
            <a:chOff x="7711327" y="6194162"/>
            <a:chExt cx="4837556" cy="335346"/>
          </a:xfrm>
        </p:grpSpPr>
        <p:pic>
          <p:nvPicPr>
            <p:cNvPr id="6" name="Picture 5" descr="A green and black logo&#10;&#10;Description automatically generated">
              <a:extLst>
                <a:ext uri="{FF2B5EF4-FFF2-40B4-BE49-F238E27FC236}">
                  <a16:creationId xmlns:a16="http://schemas.microsoft.com/office/drawing/2014/main" id="{FE7FE538-E7EE-4E4A-C13B-166A0444B395}"/>
                </a:ext>
              </a:extLst>
            </p:cNvPr>
            <p:cNvPicPr>
              <a:picLocks noChangeAspect="1"/>
            </p:cNvPicPr>
            <p:nvPr/>
          </p:nvPicPr>
          <p:blipFill>
            <a:blip r:embed="rId4"/>
            <a:stretch>
              <a:fillRect/>
            </a:stretch>
          </p:blipFill>
          <p:spPr>
            <a:xfrm>
              <a:off x="7711327" y="6250607"/>
              <a:ext cx="681938" cy="278901"/>
            </a:xfrm>
            <a:prstGeom prst="rect">
              <a:avLst/>
            </a:prstGeom>
          </p:spPr>
        </p:pic>
        <p:sp>
          <p:nvSpPr>
            <p:cNvPr id="7" name="TextBox 6">
              <a:extLst>
                <a:ext uri="{FF2B5EF4-FFF2-40B4-BE49-F238E27FC236}">
                  <a16:creationId xmlns:a16="http://schemas.microsoft.com/office/drawing/2014/main" id="{A3AB2E7D-F833-BBE2-65F6-CA9EC1F20E0B}"/>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9" name="Straight Connector 8">
              <a:extLst>
                <a:ext uri="{FF2B5EF4-FFF2-40B4-BE49-F238E27FC236}">
                  <a16:creationId xmlns:a16="http://schemas.microsoft.com/office/drawing/2014/main" id="{0FA20392-E2F9-8ACD-5F09-4883EC1677C3}"/>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111F6B7D-219D-F450-0F7E-05D44D4572BF}"/>
              </a:ext>
            </a:extLst>
          </p:cNvPr>
          <p:cNvSpPr txBox="1"/>
          <p:nvPr/>
        </p:nvSpPr>
        <p:spPr>
          <a:xfrm>
            <a:off x="880414" y="438542"/>
            <a:ext cx="10755310" cy="523220"/>
          </a:xfrm>
          <a:prstGeom prst="rect">
            <a:avLst/>
          </a:prstGeom>
          <a:noFill/>
        </p:spPr>
        <p:txBody>
          <a:bodyPr wrap="square" rtlCol="0">
            <a:spAutoFit/>
          </a:bodyPr>
          <a:lstStyle/>
          <a:p>
            <a:r>
              <a:rPr lang="en-US" sz="2800" b="1" dirty="0">
                <a:solidFill>
                  <a:srgbClr val="025D45"/>
                </a:solidFill>
                <a:latin typeface="Proxima Nova" panose="02000506030000020004"/>
              </a:rPr>
              <a:t>How can I use the </a:t>
            </a:r>
            <a:r>
              <a:rPr lang="en-US" sz="2800" b="1" dirty="0" err="1">
                <a:solidFill>
                  <a:srgbClr val="025D45"/>
                </a:solidFill>
                <a:latin typeface="Proxima Nova" panose="02000506030000020004"/>
              </a:rPr>
              <a:t>SROI</a:t>
            </a:r>
            <a:r>
              <a:rPr lang="en-US" sz="2800" b="1" dirty="0">
                <a:solidFill>
                  <a:srgbClr val="025D45"/>
                </a:solidFill>
                <a:latin typeface="Proxima Nova" panose="02000506030000020004"/>
              </a:rPr>
              <a:t> Report and Impact Calculator?</a:t>
            </a:r>
          </a:p>
        </p:txBody>
      </p:sp>
      <p:pic>
        <p:nvPicPr>
          <p:cNvPr id="12" name="Picture 11" descr="A logo of a company&#10;&#10;Description automatically generated">
            <a:extLst>
              <a:ext uri="{FF2B5EF4-FFF2-40B4-BE49-F238E27FC236}">
                <a16:creationId xmlns:a16="http://schemas.microsoft.com/office/drawing/2014/main" id="{594433E0-EE39-39F6-E7BE-109D50819680}"/>
              </a:ext>
            </a:extLst>
          </p:cNvPr>
          <p:cNvPicPr>
            <a:picLocks noChangeAspect="1"/>
          </p:cNvPicPr>
          <p:nvPr/>
        </p:nvPicPr>
        <p:blipFill>
          <a:blip r:embed="rId5"/>
          <a:stretch>
            <a:fillRect/>
          </a:stretch>
        </p:blipFill>
        <p:spPr>
          <a:xfrm>
            <a:off x="1096001" y="1758983"/>
            <a:ext cx="1490467" cy="830998"/>
          </a:xfrm>
          <a:prstGeom prst="rect">
            <a:avLst/>
          </a:prstGeom>
        </p:spPr>
      </p:pic>
      <p:pic>
        <p:nvPicPr>
          <p:cNvPr id="18" name="Picture 17" descr="A green dollar coin with wings and a halo&#10;&#10;Description automatically generated">
            <a:extLst>
              <a:ext uri="{FF2B5EF4-FFF2-40B4-BE49-F238E27FC236}">
                <a16:creationId xmlns:a16="http://schemas.microsoft.com/office/drawing/2014/main" id="{0B97C102-8B11-2667-A608-49C73DDEFC43}"/>
              </a:ext>
            </a:extLst>
          </p:cNvPr>
          <p:cNvPicPr>
            <a:picLocks noChangeAspect="1"/>
          </p:cNvPicPr>
          <p:nvPr/>
        </p:nvPicPr>
        <p:blipFill rotWithShape="1">
          <a:blip r:embed="rId6"/>
          <a:srcRect l="16195" t="21818" r="15791" b="24175"/>
          <a:stretch/>
        </p:blipFill>
        <p:spPr>
          <a:xfrm>
            <a:off x="1134706" y="2931635"/>
            <a:ext cx="1413056" cy="1122057"/>
          </a:xfrm>
          <a:prstGeom prst="rect">
            <a:avLst/>
          </a:prstGeom>
        </p:spPr>
      </p:pic>
      <p:pic>
        <p:nvPicPr>
          <p:cNvPr id="21" name="Picture 20" descr="A green hand holding a green arrow&#10;&#10;Description automatically generated">
            <a:extLst>
              <a:ext uri="{FF2B5EF4-FFF2-40B4-BE49-F238E27FC236}">
                <a16:creationId xmlns:a16="http://schemas.microsoft.com/office/drawing/2014/main" id="{DE8BC988-EBA9-EC09-373E-EDBE843D9968}"/>
              </a:ext>
            </a:extLst>
          </p:cNvPr>
          <p:cNvPicPr>
            <a:picLocks noChangeAspect="1"/>
          </p:cNvPicPr>
          <p:nvPr/>
        </p:nvPicPr>
        <p:blipFill rotWithShape="1">
          <a:blip r:embed="rId7"/>
          <a:srcRect l="16651" t="19932" r="15522" b="19327"/>
          <a:stretch/>
        </p:blipFill>
        <p:spPr>
          <a:xfrm>
            <a:off x="1250161" y="4430073"/>
            <a:ext cx="1182146" cy="1058635"/>
          </a:xfrm>
          <a:prstGeom prst="rect">
            <a:avLst/>
          </a:prstGeom>
        </p:spPr>
      </p:pic>
      <p:graphicFrame>
        <p:nvGraphicFramePr>
          <p:cNvPr id="22" name="Table 21">
            <a:extLst>
              <a:ext uri="{FF2B5EF4-FFF2-40B4-BE49-F238E27FC236}">
                <a16:creationId xmlns:a16="http://schemas.microsoft.com/office/drawing/2014/main" id="{A068E906-E13C-FAB4-66E6-539F1707C133}"/>
              </a:ext>
            </a:extLst>
          </p:cNvPr>
          <p:cNvGraphicFramePr>
            <a:graphicFrameLocks noGrp="1"/>
          </p:cNvGraphicFramePr>
          <p:nvPr>
            <p:extLst>
              <p:ext uri="{D42A27DB-BD31-4B8C-83A1-F6EECF244321}">
                <p14:modId xmlns:p14="http://schemas.microsoft.com/office/powerpoint/2010/main" val="2704961279"/>
              </p:ext>
            </p:extLst>
          </p:nvPr>
        </p:nvGraphicFramePr>
        <p:xfrm>
          <a:off x="3048584" y="1899308"/>
          <a:ext cx="8128000" cy="4244799"/>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942719487"/>
                    </a:ext>
                  </a:extLst>
                </a:gridCol>
              </a:tblGrid>
              <a:tr h="1318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Proxima Nova" panose="02000506030000020004" pitchFamily="2" charset="0"/>
                        </a:rPr>
                        <a:t>Internal Impact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Proxima Nova" panose="02000506030000020004" pitchFamily="2" charset="0"/>
                        </a:rPr>
                        <a:t>Are we measuring the right 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Proxima Nova" panose="02000506030000020004" pitchFamily="2" charset="0"/>
                        </a:rPr>
                        <a:t>Are the impacts where we expect them to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Proxima Nova" panose="02000506030000020004" pitchFamily="2" charset="0"/>
                        </a:rPr>
                        <a:t>Knowing what we now know, what new questions do we have?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DFAF1"/>
                    </a:solidFill>
                  </a:tcPr>
                </a:tc>
                <a:extLst>
                  <a:ext uri="{0D108BD9-81ED-4DB2-BD59-A6C34878D82A}">
                    <a16:rowId xmlns:a16="http://schemas.microsoft.com/office/drawing/2014/main" val="3180334719"/>
                  </a:ext>
                </a:extLst>
              </a:tr>
              <a:tr h="1318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Proxima Nova" panose="02000506030000020004" pitchFamily="2" charset="0"/>
                        </a:rPr>
                        <a:t>External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Proxima Nova" panose="02000506030000020004" pitchFamily="2" charset="0"/>
                        </a:rPr>
                        <a:t>Where is the information in the report and how do we use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Proxima Nova" panose="02000506030000020004" pitchFamily="2" charset="0"/>
                        </a:rPr>
                        <a:t>How do I explain the </a:t>
                      </a:r>
                      <a:r>
                        <a:rPr lang="en-US" b="0" dirty="0" err="1">
                          <a:latin typeface="Proxima Nova" panose="02000506030000020004" pitchFamily="2" charset="0"/>
                        </a:rPr>
                        <a:t>SROI</a:t>
                      </a:r>
                      <a:r>
                        <a:rPr lang="en-US" b="0" dirty="0">
                          <a:latin typeface="Proxima Nova" panose="02000506030000020004" pitchFamily="2" charset="0"/>
                        </a:rPr>
                        <a:t> ratio and what an </a:t>
                      </a:r>
                      <a:r>
                        <a:rPr lang="en-US" b="0" dirty="0" err="1">
                          <a:latin typeface="Proxima Nova" panose="02000506030000020004" pitchFamily="2" charset="0"/>
                        </a:rPr>
                        <a:t>SROI</a:t>
                      </a:r>
                      <a:r>
                        <a:rPr lang="en-US" b="0" dirty="0">
                          <a:latin typeface="Proxima Nova" panose="02000506030000020004" pitchFamily="2" charset="0"/>
                        </a:rPr>
                        <a: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Proxima Nova" panose="02000506030000020004" pitchFamily="2" charset="0"/>
                        </a:rPr>
                        <a:t>How do we use this report to approach potential funders?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Proxima Nova" panose="02000506030000020004"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DFAF1"/>
                    </a:solidFill>
                  </a:tcPr>
                </a:tc>
                <a:extLst>
                  <a:ext uri="{0D108BD9-81ED-4DB2-BD59-A6C34878D82A}">
                    <a16:rowId xmlns:a16="http://schemas.microsoft.com/office/drawing/2014/main" val="15509548"/>
                  </a:ext>
                </a:extLst>
              </a:tr>
              <a:tr h="1318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Proxima Nova" panose="02000506030000020004" pitchFamily="2" charset="0"/>
                        </a:rPr>
                        <a:t>Transparency to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Proxima Nova" panose="02000506030000020004" pitchFamily="2" charset="0"/>
                        </a:rPr>
                        <a:t>What are strategies to share </a:t>
                      </a:r>
                      <a:r>
                        <a:rPr lang="en-US" b="0" dirty="0" err="1">
                          <a:latin typeface="Proxima Nova" panose="02000506030000020004" pitchFamily="2" charset="0"/>
                        </a:rPr>
                        <a:t>SROI</a:t>
                      </a:r>
                      <a:r>
                        <a:rPr lang="en-US" b="0" dirty="0">
                          <a:latin typeface="Proxima Nova" panose="02000506030000020004" pitchFamily="2" charset="0"/>
                        </a:rPr>
                        <a:t> results with your riders and your communities to demonstrate accountability and value for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Proxima Nova" panose="02000506030000020004" pitchFamily="2" charset="0"/>
                      </a:endParaRPr>
                    </a:p>
                    <a:p>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FAF1"/>
                    </a:solidFill>
                  </a:tcPr>
                </a:tc>
                <a:extLst>
                  <a:ext uri="{0D108BD9-81ED-4DB2-BD59-A6C34878D82A}">
                    <a16:rowId xmlns:a16="http://schemas.microsoft.com/office/drawing/2014/main" val="2359383614"/>
                  </a:ext>
                </a:extLst>
              </a:tr>
            </a:tbl>
          </a:graphicData>
        </a:graphic>
      </p:graphicFrame>
    </p:spTree>
    <p:extLst>
      <p:ext uri="{BB962C8B-B14F-4D97-AF65-F5344CB8AC3E}">
        <p14:creationId xmlns:p14="http://schemas.microsoft.com/office/powerpoint/2010/main" val="145736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861774"/>
          </a:xfrm>
          <a:prstGeom prst="rect">
            <a:avLst/>
          </a:prstGeom>
          <a:noFill/>
        </p:spPr>
        <p:txBody>
          <a:bodyPr wrap="square">
            <a:spAutoFit/>
          </a:bodyPr>
          <a:lstStyle/>
          <a:p>
            <a:r>
              <a:rPr lang="en-US" sz="3200" b="1" dirty="0">
                <a:solidFill>
                  <a:schemeClr val="tx1"/>
                </a:solidFill>
                <a:latin typeface="Proxima Nova" panose="02000506030000020004" pitchFamily="2" charset="0"/>
              </a:rPr>
              <a:t>Internal Impact Management </a:t>
            </a:r>
            <a:endParaRPr lang="en-US" sz="3200" b="1" dirty="0">
              <a:solidFill>
                <a:srgbClr val="025D45"/>
              </a:solidFill>
              <a:latin typeface="Proxima Nova" panose="02000506030000020004" pitchFamily="2" charset="0"/>
            </a:endParaRPr>
          </a:p>
          <a:p>
            <a:r>
              <a:rPr lang="en-US" b="1" dirty="0">
                <a:solidFill>
                  <a:srgbClr val="025D45"/>
                </a:solidFill>
                <a:latin typeface="Proxima Nova" panose="02000506030000020004" pitchFamily="2" charset="0"/>
              </a:rPr>
              <a:t>Are we measuring the right things?</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CF345E0-8D29-6CE7-5DB8-71EAE367F54D}"/>
              </a:ext>
            </a:extLst>
          </p:cNvPr>
          <p:cNvSpPr txBox="1"/>
          <p:nvPr/>
        </p:nvSpPr>
        <p:spPr>
          <a:xfrm>
            <a:off x="697584" y="1489435"/>
            <a:ext cx="10539166" cy="4124206"/>
          </a:xfrm>
          <a:prstGeom prst="rect">
            <a:avLst/>
          </a:prstGeom>
          <a:noFill/>
        </p:spPr>
        <p:txBody>
          <a:bodyPr wrap="square" rtlCol="0">
            <a:spAutoFit/>
          </a:bodyPr>
          <a:lstStyle/>
          <a:p>
            <a:r>
              <a:rPr lang="en-US" sz="2400" b="1" dirty="0"/>
              <a:t>Most used survey data</a:t>
            </a:r>
          </a:p>
          <a:p>
            <a:endParaRPr lang="en-US" sz="2400" b="1" dirty="0"/>
          </a:p>
          <a:p>
            <a:pPr marL="457200" indent="-457200">
              <a:buFont typeface="Arial" panose="020B0604020202020204" pitchFamily="34" charset="0"/>
              <a:buChar char="•"/>
            </a:pPr>
            <a:r>
              <a:rPr lang="en-US" sz="2800" dirty="0"/>
              <a:t># unique riders</a:t>
            </a:r>
          </a:p>
          <a:p>
            <a:pPr marL="457200" indent="-457200">
              <a:buFont typeface="Arial" panose="020B0604020202020204" pitchFamily="34" charset="0"/>
              <a:buChar char="•"/>
            </a:pPr>
            <a:r>
              <a:rPr lang="en-US" sz="2800" dirty="0"/>
              <a:t># of older adult riders (derived from % of survey respondents who provided age)</a:t>
            </a:r>
          </a:p>
          <a:p>
            <a:pPr marL="457200" indent="-457200">
              <a:buFont typeface="Arial" panose="020B0604020202020204" pitchFamily="34" charset="0"/>
              <a:buChar char="•"/>
            </a:pPr>
            <a:r>
              <a:rPr lang="en-US" sz="2800" dirty="0"/>
              <a:t>% of those who said they would definitely lose their job without their current transportation provider</a:t>
            </a:r>
          </a:p>
          <a:p>
            <a:pPr marL="457200" indent="-457200">
              <a:buFont typeface="Arial" panose="020B0604020202020204" pitchFamily="34" charset="0"/>
              <a:buChar char="•"/>
            </a:pPr>
            <a:r>
              <a:rPr lang="en-US" sz="2800" dirty="0"/>
              <a:t>% of respondents who said they would have to move to an institutional facility without their current transportation access</a:t>
            </a:r>
          </a:p>
          <a:p>
            <a:endParaRPr lang="en-US" dirty="0"/>
          </a:p>
        </p:txBody>
      </p:sp>
    </p:spTree>
    <p:extLst>
      <p:ext uri="{BB962C8B-B14F-4D97-AF65-F5344CB8AC3E}">
        <p14:creationId xmlns:p14="http://schemas.microsoft.com/office/powerpoint/2010/main" val="227239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1138773"/>
          </a:xfrm>
          <a:prstGeom prst="rect">
            <a:avLst/>
          </a:prstGeom>
          <a:noFill/>
        </p:spPr>
        <p:txBody>
          <a:bodyPr wrap="square">
            <a:spAutoFit/>
          </a:bodyPr>
          <a:lstStyle/>
          <a:p>
            <a:r>
              <a:rPr lang="en-US" sz="3200" b="1" dirty="0">
                <a:solidFill>
                  <a:schemeClr val="tx1"/>
                </a:solidFill>
                <a:latin typeface="Proxima Nova" panose="02000506030000020004" pitchFamily="2" charset="0"/>
              </a:rPr>
              <a:t>Internal Impact Management </a:t>
            </a:r>
          </a:p>
          <a:p>
            <a:r>
              <a:rPr lang="en-US" sz="2000" b="1" dirty="0">
                <a:solidFill>
                  <a:srgbClr val="025D45"/>
                </a:solidFill>
                <a:latin typeface="Proxima Nova" panose="02000506030000020004" pitchFamily="2" charset="0"/>
              </a:rPr>
              <a:t>Are the impacts where we expect them to be?</a:t>
            </a:r>
          </a:p>
          <a:p>
            <a:r>
              <a:rPr lang="en-US" sz="1600" dirty="0">
                <a:latin typeface="Proxima Nova" panose="02000506030000020004" pitchFamily="2" charset="0"/>
              </a:rPr>
              <a:t>Note: Impacts on staff are not included because of their negative value</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4"/>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D160DDE-D836-377A-71EE-F3CBAA4D89FC}"/>
              </a:ext>
            </a:extLst>
          </p:cNvPr>
          <p:cNvSpPr txBox="1"/>
          <p:nvPr/>
        </p:nvSpPr>
        <p:spPr>
          <a:xfrm>
            <a:off x="7843454" y="5054588"/>
            <a:ext cx="3508513" cy="400110"/>
          </a:xfrm>
          <a:prstGeom prst="rect">
            <a:avLst/>
          </a:prstGeom>
          <a:noFill/>
        </p:spPr>
        <p:txBody>
          <a:bodyPr wrap="square" rtlCol="0">
            <a:spAutoFit/>
          </a:bodyPr>
          <a:lstStyle/>
          <a:p>
            <a:r>
              <a:rPr lang="en-US" sz="2000" b="1" dirty="0">
                <a:solidFill>
                  <a:srgbClr val="025D45"/>
                </a:solidFill>
                <a:latin typeface="Proxima Nova" panose="02000506030000020004" pitchFamily="2" charset="0"/>
              </a:rPr>
              <a:t>Medicaid low value</a:t>
            </a:r>
          </a:p>
        </p:txBody>
      </p:sp>
      <p:sp>
        <p:nvSpPr>
          <p:cNvPr id="3" name="TextBox 2">
            <a:extLst>
              <a:ext uri="{FF2B5EF4-FFF2-40B4-BE49-F238E27FC236}">
                <a16:creationId xmlns:a16="http://schemas.microsoft.com/office/drawing/2014/main" id="{AC6CF4B3-1C0D-FF84-10A9-D9B074F8D2ED}"/>
              </a:ext>
            </a:extLst>
          </p:cNvPr>
          <p:cNvSpPr txBox="1"/>
          <p:nvPr/>
        </p:nvSpPr>
        <p:spPr>
          <a:xfrm>
            <a:off x="1771209" y="4965970"/>
            <a:ext cx="3508513" cy="400110"/>
          </a:xfrm>
          <a:prstGeom prst="rect">
            <a:avLst/>
          </a:prstGeom>
          <a:noFill/>
        </p:spPr>
        <p:txBody>
          <a:bodyPr wrap="square" rtlCol="0">
            <a:spAutoFit/>
          </a:bodyPr>
          <a:lstStyle/>
          <a:p>
            <a:r>
              <a:rPr lang="en-US" sz="2000" b="1" dirty="0">
                <a:solidFill>
                  <a:srgbClr val="025D45"/>
                </a:solidFill>
                <a:latin typeface="Proxima Nova" panose="02000506030000020004" pitchFamily="2" charset="0"/>
              </a:rPr>
              <a:t>Medicaid high value</a:t>
            </a:r>
          </a:p>
        </p:txBody>
      </p:sp>
      <p:graphicFrame>
        <p:nvGraphicFramePr>
          <p:cNvPr id="6" name="Chart 5">
            <a:extLst>
              <a:ext uri="{FF2B5EF4-FFF2-40B4-BE49-F238E27FC236}">
                <a16:creationId xmlns:a16="http://schemas.microsoft.com/office/drawing/2014/main" id="{D6636EE1-8BB1-16D3-5D79-C0937615F76E}"/>
              </a:ext>
            </a:extLst>
          </p:cNvPr>
          <p:cNvGraphicFramePr>
            <a:graphicFrameLocks/>
          </p:cNvGraphicFramePr>
          <p:nvPr>
            <p:extLst>
              <p:ext uri="{D42A27DB-BD31-4B8C-83A1-F6EECF244321}">
                <p14:modId xmlns:p14="http://schemas.microsoft.com/office/powerpoint/2010/main" val="1926565980"/>
              </p:ext>
            </p:extLst>
          </p:nvPr>
        </p:nvGraphicFramePr>
        <p:xfrm>
          <a:off x="348875" y="222277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F85409EC-9B8C-E29C-A70E-9CC79F5799B8}"/>
              </a:ext>
            </a:extLst>
          </p:cNvPr>
          <p:cNvGraphicFramePr>
            <a:graphicFrameLocks/>
          </p:cNvGraphicFramePr>
          <p:nvPr>
            <p:extLst>
              <p:ext uri="{D42A27DB-BD31-4B8C-83A1-F6EECF244321}">
                <p14:modId xmlns:p14="http://schemas.microsoft.com/office/powerpoint/2010/main" val="925893639"/>
              </p:ext>
            </p:extLst>
          </p:nvPr>
        </p:nvGraphicFramePr>
        <p:xfrm>
          <a:off x="5939404" y="2057400"/>
          <a:ext cx="4570095"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1132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892552"/>
          </a:xfrm>
          <a:prstGeom prst="rect">
            <a:avLst/>
          </a:prstGeom>
          <a:noFill/>
        </p:spPr>
        <p:txBody>
          <a:bodyPr wrap="square">
            <a:spAutoFit/>
          </a:bodyPr>
          <a:lstStyle/>
          <a:p>
            <a:r>
              <a:rPr lang="en-US" sz="3200" b="1" dirty="0">
                <a:solidFill>
                  <a:schemeClr val="tx1"/>
                </a:solidFill>
                <a:latin typeface="Proxima Nova" panose="02000506030000020004" pitchFamily="2" charset="0"/>
              </a:rPr>
              <a:t>Internal Impact Management </a:t>
            </a:r>
          </a:p>
          <a:p>
            <a:r>
              <a:rPr lang="en-US" sz="2000" b="1" dirty="0">
                <a:solidFill>
                  <a:srgbClr val="025D45"/>
                </a:solidFill>
                <a:latin typeface="Proxima Nova" panose="02000506030000020004" pitchFamily="2" charset="0"/>
              </a:rPr>
              <a:t>Measurement Recommendations</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6AE174A-0FBA-E45F-B861-133F6F1187C9}"/>
              </a:ext>
            </a:extLst>
          </p:cNvPr>
          <p:cNvSpPr txBox="1"/>
          <p:nvPr/>
        </p:nvSpPr>
        <p:spPr>
          <a:xfrm>
            <a:off x="567180" y="1226167"/>
            <a:ext cx="11057639" cy="5355312"/>
          </a:xfrm>
          <a:prstGeom prst="rect">
            <a:avLst/>
          </a:prstGeom>
          <a:noFill/>
        </p:spPr>
        <p:txBody>
          <a:bodyPr wrap="square" rtlCol="0">
            <a:spAutoFit/>
          </a:bodyPr>
          <a:lstStyle/>
          <a:p>
            <a:r>
              <a:rPr lang="en-US" sz="2400" b="1" u="sng" dirty="0"/>
              <a:t>Existing data</a:t>
            </a:r>
          </a:p>
          <a:p>
            <a:pPr marL="342900" indent="-342900">
              <a:buFont typeface="Arial" panose="020B0604020202020204" pitchFamily="34" charset="0"/>
              <a:buChar char="•"/>
            </a:pPr>
            <a:r>
              <a:rPr lang="en-US" sz="2000" b="1" dirty="0"/>
              <a:t>Annual regional survey</a:t>
            </a:r>
          </a:p>
          <a:p>
            <a:r>
              <a:rPr lang="en-US" sz="1600" dirty="0"/>
              <a:t>Better understand gap between capacity and regional need; opportunity to identify caregivers</a:t>
            </a:r>
            <a:endParaRPr lang="en-US" sz="1600"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Regional Performance Measures Data</a:t>
            </a:r>
          </a:p>
          <a:p>
            <a:r>
              <a:rPr lang="en-US" sz="1600" dirty="0"/>
              <a:t>Include unique riders and find way to categorize them into existing subgroups: seniors, those living with a disability etc.</a:t>
            </a:r>
          </a:p>
          <a:p>
            <a:r>
              <a:rPr lang="en-US" sz="1600" dirty="0"/>
              <a:t>Operational budget makes a </a:t>
            </a:r>
            <a:r>
              <a:rPr lang="en-US" sz="1600" dirty="0" err="1"/>
              <a:t>SROI</a:t>
            </a:r>
            <a:r>
              <a:rPr lang="en-US" sz="1600" dirty="0"/>
              <a:t> ratio possible</a:t>
            </a:r>
          </a:p>
          <a:p>
            <a:endParaRPr lang="en-US" sz="2000" b="1" dirty="0"/>
          </a:p>
          <a:p>
            <a:r>
              <a:rPr lang="en-US" sz="2400" b="1" u="sng" dirty="0"/>
              <a:t>New data</a:t>
            </a:r>
            <a:endParaRPr lang="en-US" sz="2400" b="1" dirty="0"/>
          </a:p>
          <a:p>
            <a:pPr marL="285750" indent="-285750">
              <a:buFont typeface="Arial" panose="020B0604020202020204" pitchFamily="34" charset="0"/>
              <a:buChar char="•"/>
            </a:pPr>
            <a:r>
              <a:rPr lang="en-US" sz="1600" b="1" dirty="0"/>
              <a:t>Intake survey: </a:t>
            </a:r>
            <a:r>
              <a:rPr lang="en-US" sz="1600" dirty="0"/>
              <a:t>Consider intake surveys for new riders for more accurate data with a more manageable load for employees. </a:t>
            </a:r>
          </a:p>
          <a:p>
            <a:pPr marL="285750" indent="-285750">
              <a:buFont typeface="Arial" panose="020B0604020202020204" pitchFamily="34" charset="0"/>
              <a:buChar char="•"/>
            </a:pPr>
            <a:r>
              <a:rPr lang="en-US" sz="1600" dirty="0"/>
              <a:t>Besides medical appointments, where would they ride if they could? Work, school, errands, socialization?</a:t>
            </a:r>
            <a:endParaRPr lang="en-US" sz="2000"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Collaborate with those already getting data: </a:t>
            </a:r>
            <a:r>
              <a:rPr lang="en-US" sz="1600" dirty="0"/>
              <a:t> Local hospitals and social services in your community may already be collecting data that is of use. What kind of costs are they incurring due to lack of transportation? What impacts are they experiencing? How many clients are not getting services or meeting basic needs due to transportation? What data do they track?</a:t>
            </a:r>
          </a:p>
          <a:p>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74650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892552"/>
          </a:xfrm>
          <a:prstGeom prst="rect">
            <a:avLst/>
          </a:prstGeom>
          <a:noFill/>
        </p:spPr>
        <p:txBody>
          <a:bodyPr wrap="square">
            <a:spAutoFit/>
          </a:bodyPr>
          <a:lstStyle/>
          <a:p>
            <a:r>
              <a:rPr lang="en-US" sz="3200" b="1" dirty="0">
                <a:solidFill>
                  <a:schemeClr val="tx1"/>
                </a:solidFill>
                <a:latin typeface="Proxima Nova" panose="02000506030000020004" pitchFamily="2" charset="0"/>
              </a:rPr>
              <a:t>Internal Impact Management </a:t>
            </a:r>
          </a:p>
          <a:p>
            <a:r>
              <a:rPr lang="en-US" sz="2000" b="1" dirty="0">
                <a:solidFill>
                  <a:srgbClr val="025D45"/>
                </a:solidFill>
                <a:latin typeface="Proxima Nova" panose="02000506030000020004" pitchFamily="2" charset="0"/>
              </a:rPr>
              <a:t>What new questions do we have?</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6AE174A-0FBA-E45F-B861-133F6F1187C9}"/>
              </a:ext>
            </a:extLst>
          </p:cNvPr>
          <p:cNvSpPr txBox="1"/>
          <p:nvPr/>
        </p:nvSpPr>
        <p:spPr>
          <a:xfrm>
            <a:off x="567180" y="1226167"/>
            <a:ext cx="11057639" cy="5355312"/>
          </a:xfrm>
          <a:prstGeom prst="rect">
            <a:avLst/>
          </a:prstGeom>
          <a:noFill/>
        </p:spPr>
        <p:txBody>
          <a:bodyPr wrap="square" rtlCol="0">
            <a:spAutoFit/>
          </a:bodyPr>
          <a:lstStyle/>
          <a:p>
            <a:endParaRPr lang="en-US" dirty="0"/>
          </a:p>
          <a:p>
            <a:r>
              <a:rPr lang="en-US" dirty="0"/>
              <a:t>In going through this process, organizations often:</a:t>
            </a:r>
          </a:p>
          <a:p>
            <a:pPr marL="285750" indent="-285750">
              <a:buFont typeface="Arial" panose="020B0604020202020204" pitchFamily="34" charset="0"/>
              <a:buChar char="•"/>
            </a:pPr>
            <a:r>
              <a:rPr lang="en-US" dirty="0"/>
              <a:t>Prioritize additional outcomes</a:t>
            </a:r>
          </a:p>
          <a:p>
            <a:pPr marL="285750" indent="-285750">
              <a:buFont typeface="Arial" panose="020B0604020202020204" pitchFamily="34" charset="0"/>
              <a:buChar char="•"/>
            </a:pPr>
            <a:r>
              <a:rPr lang="en-US" dirty="0"/>
              <a:t>Isolate elements of existing outcomes and refining those outcomes</a:t>
            </a:r>
          </a:p>
          <a:p>
            <a:pPr marL="285750" indent="-285750">
              <a:buFont typeface="Arial" panose="020B0604020202020204" pitchFamily="34" charset="0"/>
              <a:buChar char="•"/>
            </a:pPr>
            <a:r>
              <a:rPr lang="en-US" dirty="0"/>
              <a:t>Have questions that current data doesn’t answer</a:t>
            </a:r>
          </a:p>
          <a:p>
            <a:pPr marL="285750" indent="-285750">
              <a:buFont typeface="Arial" panose="020B0604020202020204" pitchFamily="34" charset="0"/>
              <a:buChar char="•"/>
            </a:pPr>
            <a:endParaRPr lang="en-US" dirty="0"/>
          </a:p>
          <a:p>
            <a:r>
              <a:rPr lang="en-US" dirty="0"/>
              <a:t>Examples:</a:t>
            </a:r>
          </a:p>
          <a:p>
            <a:r>
              <a:rPr lang="en-US" dirty="0"/>
              <a:t>Prioritize additional outcomes: Impact on regional hospital systems/medical providers’ offices/nursing homes</a:t>
            </a:r>
          </a:p>
          <a:p>
            <a:r>
              <a:rPr lang="en-US" dirty="0"/>
              <a:t>Refine existing outcomes: Medicaid outcomes (dialysis vs. diabetes etc.)</a:t>
            </a:r>
          </a:p>
          <a:p>
            <a:r>
              <a:rPr lang="en-US" dirty="0"/>
              <a:t>How many additional rides a week would your current riders take if there was capacity?</a:t>
            </a:r>
          </a:p>
          <a:p>
            <a:endParaRPr lang="en-US" dirty="0"/>
          </a:p>
          <a:p>
            <a:endParaRPr lang="en-US" sz="1800" b="1" dirty="0">
              <a:solidFill>
                <a:srgbClr val="025D45"/>
              </a:solidFill>
            </a:endParaRPr>
          </a:p>
          <a:p>
            <a:r>
              <a:rPr lang="en-US" sz="1800" b="1" dirty="0">
                <a:solidFill>
                  <a:srgbClr val="025D45"/>
                </a:solidFill>
              </a:rPr>
              <a:t>What data is going to be of greatest use to Medicaid? To your local funders?</a:t>
            </a:r>
          </a:p>
          <a:p>
            <a:endParaRPr lang="en-US" sz="1800" dirty="0"/>
          </a:p>
          <a:p>
            <a:r>
              <a:rPr lang="en-US" sz="1800" b="1" dirty="0">
                <a:solidFill>
                  <a:srgbClr val="025D45"/>
                </a:solidFill>
              </a:rPr>
              <a:t>What partnerships could you create by offering your data/collecting data?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5825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943598" y="73594"/>
            <a:ext cx="10001492" cy="6155531"/>
          </a:xfrm>
          <a:prstGeom prst="rect">
            <a:avLst/>
          </a:prstGeom>
          <a:solidFill>
            <a:srgbClr val="FDFAF1"/>
          </a:solidFill>
        </p:spPr>
        <p:txBody>
          <a:bodyPr wrap="square">
            <a:spAutoFit/>
          </a:bodyPr>
          <a:lstStyle/>
          <a:p>
            <a:r>
              <a:rPr lang="en-US" sz="3200" b="1" dirty="0">
                <a:latin typeface="Proxima Nova" panose="02000506030000020004" pitchFamily="2" charset="0"/>
              </a:rPr>
              <a:t>External Communication</a:t>
            </a:r>
          </a:p>
          <a:p>
            <a:r>
              <a:rPr lang="en-US" sz="2400" b="1" dirty="0">
                <a:solidFill>
                  <a:srgbClr val="025D45"/>
                </a:solidFill>
                <a:latin typeface="Proxima Nova" panose="02000506030000020004" pitchFamily="2" charset="0"/>
              </a:rPr>
              <a:t>Finding information in the report</a:t>
            </a:r>
          </a:p>
          <a:p>
            <a:pPr algn="ctr"/>
            <a:endParaRPr lang="en-US" sz="3200" b="1" dirty="0">
              <a:solidFill>
                <a:srgbClr val="025D45"/>
              </a:solidFill>
              <a:latin typeface="Proxima Nova" panose="02000506030000020004"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Proxy explanation: Use the </a:t>
            </a:r>
            <a:r>
              <a:rPr lang="en-US" b="1" dirty="0">
                <a:solidFill>
                  <a:srgbClr val="025D45"/>
                </a:solidFill>
                <a:latin typeface="Roboto" panose="02000000000000000000" pitchFamily="2" charset="0"/>
              </a:rPr>
              <a:t>Proxy Illustration and How We Calculated This</a:t>
            </a:r>
            <a:r>
              <a:rPr lang="en-US" b="1" dirty="0">
                <a:solidFill>
                  <a:srgbClr val="333333"/>
                </a:solidFill>
                <a:latin typeface="Roboto" panose="02000000000000000000" pitchFamily="2" charset="0"/>
              </a:rPr>
              <a:t>. For the full details, l</a:t>
            </a:r>
            <a:r>
              <a:rPr lang="en-US" b="1" i="0" dirty="0">
                <a:solidFill>
                  <a:srgbClr val="333333"/>
                </a:solidFill>
                <a:effectLst/>
                <a:latin typeface="Roboto" panose="02000000000000000000" pitchFamily="2" charset="0"/>
              </a:rPr>
              <a:t>ook at </a:t>
            </a:r>
            <a:r>
              <a:rPr lang="en-US" b="1" i="0" dirty="0">
                <a:solidFill>
                  <a:srgbClr val="025D45"/>
                </a:solidFill>
                <a:effectLst/>
                <a:latin typeface="Roboto" panose="02000000000000000000" pitchFamily="2" charset="0"/>
              </a:rPr>
              <a:t>Technical Documentation.</a:t>
            </a:r>
            <a:endParaRPr lang="en-US" b="0" i="0" dirty="0">
              <a:solidFill>
                <a:srgbClr val="025D45"/>
              </a:solidFill>
              <a:effectLst/>
              <a:latin typeface="Roboto" panose="02000000000000000000" pitchFamily="2" charset="0"/>
            </a:endParaRPr>
          </a:p>
          <a:p>
            <a:pPr algn="l">
              <a:buFont typeface="Arial" panose="020B0604020202020204" pitchFamily="34" charset="0"/>
              <a:buChar char="•"/>
            </a:pPr>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Research for grants/one-pagers/policy :</a:t>
            </a:r>
            <a:r>
              <a:rPr lang="en-US" b="0" i="0" dirty="0">
                <a:solidFill>
                  <a:srgbClr val="333333"/>
                </a:solidFill>
                <a:effectLst/>
                <a:latin typeface="Roboto" panose="02000000000000000000" pitchFamily="2" charset="0"/>
              </a:rPr>
              <a:t> Look at the </a:t>
            </a:r>
            <a:r>
              <a:rPr lang="en-US" b="1" i="0" dirty="0">
                <a:solidFill>
                  <a:srgbClr val="025D45"/>
                </a:solidFill>
                <a:effectLst/>
                <a:latin typeface="Roboto" panose="02000000000000000000" pitchFamily="2" charset="0"/>
              </a:rPr>
              <a:t>Fact Sheet </a:t>
            </a:r>
            <a:r>
              <a:rPr lang="en-US" b="0" i="0" dirty="0">
                <a:solidFill>
                  <a:srgbClr val="333333"/>
                </a:solidFill>
                <a:effectLst/>
                <a:latin typeface="Roboto" panose="02000000000000000000" pitchFamily="2" charset="0"/>
              </a:rPr>
              <a:t>for each outcome. The </a:t>
            </a:r>
            <a:r>
              <a:rPr lang="en-US" b="1" i="0" dirty="0">
                <a:solidFill>
                  <a:srgbClr val="025D45"/>
                </a:solidFill>
                <a:effectLst/>
                <a:latin typeface="Roboto" panose="02000000000000000000" pitchFamily="2" charset="0"/>
              </a:rPr>
              <a:t>Report Narrative </a:t>
            </a:r>
            <a:r>
              <a:rPr lang="en-US" b="0" i="0" dirty="0">
                <a:solidFill>
                  <a:srgbClr val="333333"/>
                </a:solidFill>
                <a:effectLst/>
                <a:latin typeface="Roboto" panose="02000000000000000000" pitchFamily="2" charset="0"/>
              </a:rPr>
              <a:t>may also have useful wording.</a:t>
            </a:r>
          </a:p>
          <a:p>
            <a:pPr algn="l">
              <a:buFont typeface="Arial" panose="020B0604020202020204" pitchFamily="34" charset="0"/>
              <a:buChar char="•"/>
            </a:pPr>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1" dirty="0">
                <a:solidFill>
                  <a:srgbClr val="333333"/>
                </a:solidFill>
                <a:latin typeface="Roboto" panose="02000000000000000000" pitchFamily="2" charset="0"/>
              </a:rPr>
              <a:t>Personal stories: </a:t>
            </a:r>
            <a:r>
              <a:rPr lang="en-US" b="1" dirty="0">
                <a:solidFill>
                  <a:srgbClr val="025D45"/>
                </a:solidFill>
                <a:latin typeface="Roboto" panose="02000000000000000000" pitchFamily="2" charset="0"/>
              </a:rPr>
              <a:t>Vignettes</a:t>
            </a:r>
            <a:r>
              <a:rPr lang="en-US" dirty="0">
                <a:solidFill>
                  <a:srgbClr val="333333"/>
                </a:solidFill>
                <a:latin typeface="Roboto" panose="02000000000000000000" pitchFamily="2" charset="0"/>
              </a:rPr>
              <a:t> are at the beginning of each outcome section.</a:t>
            </a:r>
            <a:endParaRPr lang="en-US" b="0" i="0" dirty="0">
              <a:solidFill>
                <a:srgbClr val="333333"/>
              </a:solidFill>
              <a:effectLst/>
              <a:latin typeface="Roboto" panose="02000000000000000000" pitchFamily="2" charset="0"/>
            </a:endParaRP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Regional data:</a:t>
            </a:r>
            <a:r>
              <a:rPr lang="en-US" b="0" i="0" dirty="0">
                <a:solidFill>
                  <a:srgbClr val="333333"/>
                </a:solidFill>
                <a:effectLst/>
                <a:latin typeface="Roboto" panose="02000000000000000000" pitchFamily="2" charset="0"/>
              </a:rPr>
              <a:t> Look at Survey </a:t>
            </a:r>
            <a:r>
              <a:rPr lang="en-US" dirty="0">
                <a:solidFill>
                  <a:srgbClr val="333333"/>
                </a:solidFill>
                <a:latin typeface="Roboto" panose="02000000000000000000" pitchFamily="2" charset="0"/>
              </a:rPr>
              <a:t>G</a:t>
            </a:r>
            <a:r>
              <a:rPr lang="en-US" b="0" i="0" dirty="0">
                <a:solidFill>
                  <a:srgbClr val="333333"/>
                </a:solidFill>
                <a:effectLst/>
                <a:latin typeface="Roboto" panose="02000000000000000000" pitchFamily="2" charset="0"/>
              </a:rPr>
              <a:t>raphs in the </a:t>
            </a:r>
            <a:r>
              <a:rPr lang="en-US" b="1" i="0" dirty="0">
                <a:solidFill>
                  <a:srgbClr val="025D45"/>
                </a:solidFill>
                <a:effectLst/>
                <a:latin typeface="Roboto" panose="02000000000000000000" pitchFamily="2" charset="0"/>
              </a:rPr>
              <a:t>Report Narrative</a:t>
            </a:r>
            <a:r>
              <a:rPr lang="en-US" b="0" i="0" dirty="0">
                <a:solidFill>
                  <a:srgbClr val="333333"/>
                </a:solidFill>
                <a:effectLst/>
                <a:latin typeface="Roboto" panose="02000000000000000000" pitchFamily="2" charset="0"/>
              </a:rPr>
              <a:t>. For the full survey, look at the </a:t>
            </a:r>
            <a:r>
              <a:rPr lang="en-US" b="1" i="0" dirty="0">
                <a:solidFill>
                  <a:srgbClr val="025D45"/>
                </a:solidFill>
                <a:effectLst/>
                <a:latin typeface="Roboto" panose="02000000000000000000" pitchFamily="2" charset="0"/>
              </a:rPr>
              <a:t>Impact Calculator Dashboard.</a:t>
            </a: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err="1">
                <a:solidFill>
                  <a:srgbClr val="333333"/>
                </a:solidFill>
                <a:effectLst/>
                <a:latin typeface="Roboto" panose="02000000000000000000" pitchFamily="2" charset="0"/>
              </a:rPr>
              <a:t>SROI</a:t>
            </a:r>
            <a:r>
              <a:rPr lang="en-US" b="1" i="0" dirty="0">
                <a:solidFill>
                  <a:srgbClr val="333333"/>
                </a:solidFill>
                <a:effectLst/>
                <a:latin typeface="Roboto" panose="02000000000000000000" pitchFamily="2" charset="0"/>
              </a:rPr>
              <a:t> ratio and definition: </a:t>
            </a:r>
            <a:r>
              <a:rPr lang="en-US" dirty="0">
                <a:solidFill>
                  <a:srgbClr val="333333"/>
                </a:solidFill>
                <a:latin typeface="Roboto" panose="02000000000000000000" pitchFamily="2" charset="0"/>
              </a:rPr>
              <a:t>Look i</a:t>
            </a:r>
            <a:r>
              <a:rPr lang="en-US" i="0" dirty="0">
                <a:solidFill>
                  <a:srgbClr val="333333"/>
                </a:solidFill>
                <a:effectLst/>
                <a:latin typeface="Roboto" panose="02000000000000000000" pitchFamily="2" charset="0"/>
              </a:rPr>
              <a:t>n the </a:t>
            </a:r>
            <a:r>
              <a:rPr lang="en-US" b="1" i="0" dirty="0">
                <a:solidFill>
                  <a:srgbClr val="025D45"/>
                </a:solidFill>
                <a:effectLst/>
                <a:latin typeface="Roboto" panose="02000000000000000000" pitchFamily="2" charset="0"/>
              </a:rPr>
              <a:t>Introduction.</a:t>
            </a:r>
            <a:endParaRPr lang="en-US" b="0" i="0" dirty="0">
              <a:solidFill>
                <a:srgbClr val="333333"/>
              </a:solidFill>
              <a:effectLst/>
              <a:latin typeface="Roboto" panose="02000000000000000000" pitchFamily="2" charset="0"/>
            </a:endParaRP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Stakeholder Recommendations:</a:t>
            </a:r>
            <a:r>
              <a:rPr lang="en-US" b="0" i="0" dirty="0">
                <a:solidFill>
                  <a:srgbClr val="333333"/>
                </a:solidFill>
                <a:effectLst/>
                <a:latin typeface="Roboto" panose="02000000000000000000" pitchFamily="2" charset="0"/>
              </a:rPr>
              <a:t> These are found in the </a:t>
            </a:r>
            <a:r>
              <a:rPr lang="en-US" b="1" i="0" dirty="0">
                <a:solidFill>
                  <a:srgbClr val="025D45"/>
                </a:solidFill>
                <a:effectLst/>
                <a:latin typeface="Roboto" panose="02000000000000000000" pitchFamily="2" charset="0"/>
              </a:rPr>
              <a:t>Conclusion.</a:t>
            </a: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Consulted or Recommended Sources:</a:t>
            </a:r>
            <a:r>
              <a:rPr lang="en-US" b="0" i="0" dirty="0">
                <a:solidFill>
                  <a:srgbClr val="333333"/>
                </a:solidFill>
                <a:effectLst/>
                <a:latin typeface="Roboto" panose="02000000000000000000" pitchFamily="2" charset="0"/>
              </a:rPr>
              <a:t> Full </a:t>
            </a:r>
            <a:r>
              <a:rPr lang="en-US" b="0" dirty="0">
                <a:solidFill>
                  <a:srgbClr val="333333"/>
                </a:solidFill>
                <a:latin typeface="Roboto" panose="02000000000000000000" pitchFamily="2" charset="0"/>
              </a:rPr>
              <a:t>c</a:t>
            </a:r>
            <a:r>
              <a:rPr lang="en-US" i="0" dirty="0">
                <a:effectLst/>
                <a:latin typeface="Roboto" panose="02000000000000000000" pitchFamily="2" charset="0"/>
              </a:rPr>
              <a:t>itations for the Proxy Research are in the final pages of the </a:t>
            </a:r>
            <a:r>
              <a:rPr lang="en-US" b="1" i="0" dirty="0">
                <a:solidFill>
                  <a:srgbClr val="025D45"/>
                </a:solidFill>
                <a:effectLst/>
                <a:latin typeface="Roboto" panose="02000000000000000000" pitchFamily="2" charset="0"/>
              </a:rPr>
              <a:t>Technical Report. </a:t>
            </a:r>
            <a:r>
              <a:rPr lang="en-US" b="1" dirty="0">
                <a:solidFill>
                  <a:srgbClr val="025D45"/>
                </a:solidFill>
                <a:latin typeface="Roboto" panose="02000000000000000000" pitchFamily="2" charset="0"/>
              </a:rPr>
              <a:t>Fact Sheets </a:t>
            </a:r>
            <a:r>
              <a:rPr lang="en-US" dirty="0">
                <a:latin typeface="Roboto" panose="02000000000000000000" pitchFamily="2" charset="0"/>
              </a:rPr>
              <a:t>and the </a:t>
            </a:r>
            <a:r>
              <a:rPr lang="en-US" b="1" dirty="0">
                <a:solidFill>
                  <a:srgbClr val="025D45"/>
                </a:solidFill>
                <a:latin typeface="Roboto" panose="02000000000000000000" pitchFamily="2" charset="0"/>
              </a:rPr>
              <a:t>Report Narrative </a:t>
            </a:r>
            <a:r>
              <a:rPr lang="en-US" dirty="0">
                <a:latin typeface="Roboto" panose="02000000000000000000" pitchFamily="2" charset="0"/>
              </a:rPr>
              <a:t>are also fully cited.</a:t>
            </a:r>
            <a:endParaRPr lang="en-US" i="0" dirty="0">
              <a:effectLst/>
              <a:latin typeface="Roboto" panose="02000000000000000000" pitchFamily="2" charset="0"/>
            </a:endParaRPr>
          </a:p>
        </p:txBody>
      </p:sp>
    </p:spTree>
    <p:extLst>
      <p:ext uri="{BB962C8B-B14F-4D97-AF65-F5344CB8AC3E}">
        <p14:creationId xmlns:p14="http://schemas.microsoft.com/office/powerpoint/2010/main" val="86301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943598" y="73594"/>
            <a:ext cx="10001492" cy="2616101"/>
          </a:xfrm>
          <a:prstGeom prst="rect">
            <a:avLst/>
          </a:prstGeom>
          <a:solidFill>
            <a:srgbClr val="FDFAF1"/>
          </a:solidFill>
        </p:spPr>
        <p:txBody>
          <a:bodyPr wrap="square">
            <a:spAutoFit/>
          </a:bodyPr>
          <a:lstStyle/>
          <a:p>
            <a:r>
              <a:rPr lang="en-US" sz="3200" b="1" dirty="0">
                <a:latin typeface="Proxima Nova" panose="02000506030000020004" pitchFamily="2" charset="0"/>
              </a:rPr>
              <a:t>External Communication</a:t>
            </a:r>
          </a:p>
          <a:p>
            <a:r>
              <a:rPr lang="en-US" sz="2400" b="1" dirty="0">
                <a:solidFill>
                  <a:srgbClr val="025D45"/>
                </a:solidFill>
                <a:latin typeface="Proxima Nova" panose="02000506030000020004" pitchFamily="2" charset="0"/>
              </a:rPr>
              <a:t>How do I explain an </a:t>
            </a:r>
            <a:r>
              <a:rPr lang="en-US" sz="2400" b="1" dirty="0" err="1">
                <a:solidFill>
                  <a:srgbClr val="025D45"/>
                </a:solidFill>
                <a:latin typeface="Proxima Nova" panose="02000506030000020004" pitchFamily="2" charset="0"/>
              </a:rPr>
              <a:t>SROI</a:t>
            </a:r>
            <a:r>
              <a:rPr lang="en-US" sz="2400" b="1" dirty="0">
                <a:solidFill>
                  <a:srgbClr val="025D45"/>
                </a:solidFill>
                <a:latin typeface="Proxima Nova" panose="02000506030000020004" pitchFamily="2" charset="0"/>
              </a:rPr>
              <a:t> to others?</a:t>
            </a:r>
            <a:endParaRPr lang="en-US" sz="3200" b="1" dirty="0">
              <a:solidFill>
                <a:srgbClr val="025D45"/>
              </a:solidFill>
              <a:latin typeface="Proxima Nova" panose="02000506030000020004" pitchFamily="2" charset="0"/>
            </a:endParaRP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r>
              <a:rPr lang="en-US" sz="1600" dirty="0" err="1">
                <a:solidFill>
                  <a:srgbClr val="333333"/>
                </a:solidFill>
                <a:latin typeface="Roboto" panose="02000000000000000000" pitchFamily="2" charset="0"/>
              </a:rPr>
              <a:t>SROI</a:t>
            </a:r>
            <a:r>
              <a:rPr lang="en-US" sz="1600" dirty="0">
                <a:solidFill>
                  <a:srgbClr val="333333"/>
                </a:solidFill>
                <a:latin typeface="Roboto" panose="02000000000000000000" pitchFamily="2" charset="0"/>
              </a:rPr>
              <a:t> is a cutting-edge methodology in the US and may require different levels of definition and explanation, depending on the audience and the medium. Here is the “elevator pitch” version of </a:t>
            </a:r>
            <a:r>
              <a:rPr lang="en-US" sz="1600" dirty="0" err="1">
                <a:solidFill>
                  <a:srgbClr val="333333"/>
                </a:solidFill>
                <a:latin typeface="Roboto" panose="02000000000000000000" pitchFamily="2" charset="0"/>
              </a:rPr>
              <a:t>SROI</a:t>
            </a:r>
            <a:r>
              <a:rPr lang="en-US" sz="1600" dirty="0">
                <a:solidFill>
                  <a:srgbClr val="333333"/>
                </a:solidFill>
                <a:latin typeface="Roboto" panose="02000000000000000000" pitchFamily="2" charset="0"/>
              </a:rPr>
              <a:t>, for inclusion in materials and explanations. Look i</a:t>
            </a:r>
            <a:r>
              <a:rPr lang="en-US" sz="1600" i="0" dirty="0">
                <a:solidFill>
                  <a:srgbClr val="333333"/>
                </a:solidFill>
                <a:effectLst/>
                <a:latin typeface="Roboto" panose="02000000000000000000" pitchFamily="2" charset="0"/>
              </a:rPr>
              <a:t>n the </a:t>
            </a:r>
            <a:r>
              <a:rPr lang="en-US" sz="1600" b="1" i="0" dirty="0">
                <a:solidFill>
                  <a:srgbClr val="025D45"/>
                </a:solidFill>
                <a:effectLst/>
                <a:latin typeface="Roboto" panose="02000000000000000000" pitchFamily="2" charset="0"/>
              </a:rPr>
              <a:t>Introduction </a:t>
            </a:r>
            <a:r>
              <a:rPr lang="en-US" sz="1600" i="0" dirty="0">
                <a:effectLst/>
                <a:latin typeface="Roboto" panose="02000000000000000000" pitchFamily="2" charset="0"/>
              </a:rPr>
              <a:t>for </a:t>
            </a:r>
            <a:r>
              <a:rPr lang="en-US" sz="1600" dirty="0">
                <a:latin typeface="Roboto" panose="02000000000000000000" pitchFamily="2" charset="0"/>
              </a:rPr>
              <a:t>a more detailed description</a:t>
            </a:r>
            <a:r>
              <a:rPr lang="en-US" sz="1600" b="1" i="0" dirty="0">
                <a:effectLst/>
                <a:latin typeface="Roboto" panose="02000000000000000000" pitchFamily="2" charset="0"/>
              </a:rPr>
              <a:t>. </a:t>
            </a:r>
            <a:r>
              <a:rPr lang="en-US" sz="1600" i="0" dirty="0">
                <a:effectLst/>
                <a:latin typeface="Roboto" panose="02000000000000000000" pitchFamily="2" charset="0"/>
              </a:rPr>
              <a:t>The</a:t>
            </a:r>
            <a:r>
              <a:rPr lang="en-US" sz="1600" b="1" i="0" dirty="0">
                <a:solidFill>
                  <a:srgbClr val="025D45"/>
                </a:solidFill>
                <a:effectLst/>
                <a:latin typeface="Roboto" panose="02000000000000000000" pitchFamily="2" charset="0"/>
              </a:rPr>
              <a:t> Technical Documentation </a:t>
            </a:r>
            <a:r>
              <a:rPr lang="en-US" sz="1600" i="0" dirty="0">
                <a:effectLst/>
                <a:latin typeface="Roboto" panose="02000000000000000000" pitchFamily="2" charset="0"/>
              </a:rPr>
              <a:t>has the most complete discussion of methodology</a:t>
            </a:r>
            <a:r>
              <a:rPr lang="en-US" i="0" dirty="0">
                <a:effectLst/>
                <a:latin typeface="Roboto" panose="02000000000000000000" pitchFamily="2" charset="0"/>
              </a:rPr>
              <a:t>.</a:t>
            </a: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p:txBody>
      </p:sp>
      <p:pic>
        <p:nvPicPr>
          <p:cNvPr id="4" name="Picture 3">
            <a:extLst>
              <a:ext uri="{FF2B5EF4-FFF2-40B4-BE49-F238E27FC236}">
                <a16:creationId xmlns:a16="http://schemas.microsoft.com/office/drawing/2014/main" id="{665FAB16-939F-C6BC-CA32-6D929138D54A}"/>
              </a:ext>
            </a:extLst>
          </p:cNvPr>
          <p:cNvPicPr>
            <a:picLocks noChangeAspect="1"/>
          </p:cNvPicPr>
          <p:nvPr/>
        </p:nvPicPr>
        <p:blipFill>
          <a:blip r:embed="rId4"/>
          <a:stretch>
            <a:fillRect/>
          </a:stretch>
        </p:blipFill>
        <p:spPr>
          <a:xfrm>
            <a:off x="943598" y="2408537"/>
            <a:ext cx="9689837" cy="3746447"/>
          </a:xfrm>
          <a:prstGeom prst="rect">
            <a:avLst/>
          </a:prstGeom>
        </p:spPr>
      </p:pic>
    </p:spTree>
    <p:extLst>
      <p:ext uri="{BB962C8B-B14F-4D97-AF65-F5344CB8AC3E}">
        <p14:creationId xmlns:p14="http://schemas.microsoft.com/office/powerpoint/2010/main" val="189168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8CE79DD-2266-6F2A-AEAB-83D51691F618}"/>
              </a:ext>
            </a:extLst>
          </p:cNvPr>
          <p:cNvGrpSpPr/>
          <p:nvPr/>
        </p:nvGrpSpPr>
        <p:grpSpPr>
          <a:xfrm>
            <a:off x="7327027" y="6192947"/>
            <a:ext cx="4837556" cy="335346"/>
            <a:chOff x="7711327" y="6194162"/>
            <a:chExt cx="4837556" cy="335346"/>
          </a:xfrm>
        </p:grpSpPr>
        <p:pic>
          <p:nvPicPr>
            <p:cNvPr id="6" name="Picture 5" descr="A green and black logo&#10;&#10;Description automatically generated">
              <a:extLst>
                <a:ext uri="{FF2B5EF4-FFF2-40B4-BE49-F238E27FC236}">
                  <a16:creationId xmlns:a16="http://schemas.microsoft.com/office/drawing/2014/main" id="{FE7FE538-E7EE-4E4A-C13B-166A0444B395}"/>
                </a:ext>
              </a:extLst>
            </p:cNvPr>
            <p:cNvPicPr>
              <a:picLocks noChangeAspect="1"/>
            </p:cNvPicPr>
            <p:nvPr/>
          </p:nvPicPr>
          <p:blipFill>
            <a:blip r:embed="rId3"/>
            <a:stretch>
              <a:fillRect/>
            </a:stretch>
          </p:blipFill>
          <p:spPr>
            <a:xfrm>
              <a:off x="7711327" y="6250607"/>
              <a:ext cx="681938" cy="278901"/>
            </a:xfrm>
            <a:prstGeom prst="rect">
              <a:avLst/>
            </a:prstGeom>
          </p:spPr>
        </p:pic>
        <p:sp>
          <p:nvSpPr>
            <p:cNvPr id="7" name="TextBox 6">
              <a:extLst>
                <a:ext uri="{FF2B5EF4-FFF2-40B4-BE49-F238E27FC236}">
                  <a16:creationId xmlns:a16="http://schemas.microsoft.com/office/drawing/2014/main" id="{A3AB2E7D-F833-BBE2-65F6-CA9EC1F20E0B}"/>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9" name="Straight Connector 8">
              <a:extLst>
                <a:ext uri="{FF2B5EF4-FFF2-40B4-BE49-F238E27FC236}">
                  <a16:creationId xmlns:a16="http://schemas.microsoft.com/office/drawing/2014/main" id="{0FA20392-E2F9-8ACD-5F09-4883EC1677C3}"/>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111F6B7D-219D-F450-0F7E-05D44D4572BF}"/>
              </a:ext>
            </a:extLst>
          </p:cNvPr>
          <p:cNvSpPr txBox="1"/>
          <p:nvPr/>
        </p:nvSpPr>
        <p:spPr>
          <a:xfrm>
            <a:off x="553155" y="667313"/>
            <a:ext cx="11487953" cy="584775"/>
          </a:xfrm>
          <a:prstGeom prst="rect">
            <a:avLst/>
          </a:prstGeom>
          <a:noFill/>
        </p:spPr>
        <p:txBody>
          <a:bodyPr wrap="square" rtlCol="0">
            <a:spAutoFit/>
          </a:bodyPr>
          <a:lstStyle/>
          <a:p>
            <a:r>
              <a:rPr lang="en-US" sz="3200" b="1" dirty="0">
                <a:solidFill>
                  <a:srgbClr val="025D45"/>
                </a:solidFill>
                <a:latin typeface="Proxima Nova" panose="02000506030000020004"/>
              </a:rPr>
              <a:t>SROI analysis for OMEGA Regional Transportation</a:t>
            </a:r>
          </a:p>
        </p:txBody>
      </p:sp>
      <p:sp>
        <p:nvSpPr>
          <p:cNvPr id="2" name="TextBox 1">
            <a:extLst>
              <a:ext uri="{FF2B5EF4-FFF2-40B4-BE49-F238E27FC236}">
                <a16:creationId xmlns:a16="http://schemas.microsoft.com/office/drawing/2014/main" id="{34ECC317-FA64-0D62-168A-38985F01AF4A}"/>
              </a:ext>
            </a:extLst>
          </p:cNvPr>
          <p:cNvSpPr txBox="1"/>
          <p:nvPr/>
        </p:nvSpPr>
        <p:spPr>
          <a:xfrm>
            <a:off x="553156" y="1859339"/>
            <a:ext cx="4208967" cy="3816429"/>
          </a:xfrm>
          <a:prstGeom prst="rect">
            <a:avLst/>
          </a:prstGeom>
          <a:noFill/>
        </p:spPr>
        <p:txBody>
          <a:bodyPr wrap="square" rtlCol="0">
            <a:spAutoFit/>
          </a:bodyPr>
          <a:lstStyle/>
          <a:p>
            <a:r>
              <a:rPr lang="en-US" sz="2200" dirty="0">
                <a:latin typeface="Proxima Nova" panose="02000506030000020004" pitchFamily="2" charset="0"/>
              </a:rPr>
              <a:t>Social Return on Investment (SROI) is a framework for calculating and communicating  social impact using the universal language of money. SROI measures the social value created by an organization’s activities by including social, economic, and environmental impacts in a total measure of social value. </a:t>
            </a:r>
          </a:p>
        </p:txBody>
      </p:sp>
      <p:sp>
        <p:nvSpPr>
          <p:cNvPr id="3" name="Rectangle 2">
            <a:extLst>
              <a:ext uri="{FF2B5EF4-FFF2-40B4-BE49-F238E27FC236}">
                <a16:creationId xmlns:a16="http://schemas.microsoft.com/office/drawing/2014/main" id="{348359E7-220C-1471-4E50-5B705DFB8086}"/>
              </a:ext>
            </a:extLst>
          </p:cNvPr>
          <p:cNvSpPr/>
          <p:nvPr/>
        </p:nvSpPr>
        <p:spPr>
          <a:xfrm>
            <a:off x="6427960" y="1692998"/>
            <a:ext cx="4581054" cy="2569332"/>
          </a:xfrm>
          <a:prstGeom prst="rect">
            <a:avLst/>
          </a:prstGeom>
          <a:solidFill>
            <a:srgbClr val="E4D9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5891A7-4ED2-E5C0-A8C8-2F4544678FDF}"/>
              </a:ext>
            </a:extLst>
          </p:cNvPr>
          <p:cNvSpPr txBox="1"/>
          <p:nvPr/>
        </p:nvSpPr>
        <p:spPr>
          <a:xfrm>
            <a:off x="6633144" y="2684607"/>
            <a:ext cx="4130934" cy="707886"/>
          </a:xfrm>
          <a:prstGeom prst="rect">
            <a:avLst/>
          </a:prstGeom>
          <a:noFill/>
        </p:spPr>
        <p:txBody>
          <a:bodyPr wrap="square" rtlCol="0">
            <a:spAutoFit/>
          </a:bodyPr>
          <a:lstStyle/>
          <a:p>
            <a:r>
              <a:rPr lang="en-US" sz="4000" b="1" dirty="0">
                <a:solidFill>
                  <a:srgbClr val="025D45"/>
                </a:solidFill>
                <a:latin typeface="Proxima Nova" panose="02000506030000020004" pitchFamily="2" charset="0"/>
              </a:rPr>
              <a:t>$5.43 - $9.13</a:t>
            </a:r>
          </a:p>
        </p:txBody>
      </p:sp>
      <p:sp>
        <p:nvSpPr>
          <p:cNvPr id="11" name="TextBox 10">
            <a:extLst>
              <a:ext uri="{FF2B5EF4-FFF2-40B4-BE49-F238E27FC236}">
                <a16:creationId xmlns:a16="http://schemas.microsoft.com/office/drawing/2014/main" id="{00FB8783-F313-8733-F332-40F049958A5F}"/>
              </a:ext>
            </a:extLst>
          </p:cNvPr>
          <p:cNvSpPr txBox="1"/>
          <p:nvPr/>
        </p:nvSpPr>
        <p:spPr>
          <a:xfrm>
            <a:off x="6633144" y="3429861"/>
            <a:ext cx="6097554" cy="338554"/>
          </a:xfrm>
          <a:prstGeom prst="rect">
            <a:avLst/>
          </a:prstGeom>
          <a:noFill/>
        </p:spPr>
        <p:txBody>
          <a:bodyPr wrap="square">
            <a:spAutoFit/>
          </a:bodyPr>
          <a:lstStyle/>
          <a:p>
            <a:r>
              <a:rPr lang="en-US" sz="1600" b="1" dirty="0">
                <a:solidFill>
                  <a:srgbClr val="025D45"/>
                </a:solidFill>
                <a:latin typeface="Proxima Nova" panose="02000506030000020004" pitchFamily="2" charset="0"/>
              </a:rPr>
              <a:t>OF SOCIAL VALUE</a:t>
            </a:r>
          </a:p>
        </p:txBody>
      </p:sp>
      <p:sp>
        <p:nvSpPr>
          <p:cNvPr id="15" name="TextBox 14">
            <a:extLst>
              <a:ext uri="{FF2B5EF4-FFF2-40B4-BE49-F238E27FC236}">
                <a16:creationId xmlns:a16="http://schemas.microsoft.com/office/drawing/2014/main" id="{357A0F5D-FA11-6100-085B-71F3E1149B19}"/>
              </a:ext>
            </a:extLst>
          </p:cNvPr>
          <p:cNvSpPr txBox="1"/>
          <p:nvPr/>
        </p:nvSpPr>
        <p:spPr>
          <a:xfrm>
            <a:off x="7667996" y="4450553"/>
            <a:ext cx="3519408" cy="1077218"/>
          </a:xfrm>
          <a:prstGeom prst="rect">
            <a:avLst/>
          </a:prstGeom>
          <a:noFill/>
        </p:spPr>
        <p:txBody>
          <a:bodyPr wrap="square" rtlCol="0">
            <a:spAutoFit/>
          </a:bodyPr>
          <a:lstStyle/>
          <a:p>
            <a:r>
              <a:rPr lang="en-US" sz="1600" b="1" dirty="0">
                <a:solidFill>
                  <a:srgbClr val="025D45"/>
                </a:solidFill>
                <a:latin typeface="Proxima Nova" panose="02000506030000020004" pitchFamily="2" charset="0"/>
              </a:rPr>
              <a:t>This dollar amount reflects the ripple effects created by transportation providers in the OMEGA region</a:t>
            </a:r>
          </a:p>
        </p:txBody>
      </p:sp>
      <p:sp>
        <p:nvSpPr>
          <p:cNvPr id="17" name="TextBox 16">
            <a:extLst>
              <a:ext uri="{FF2B5EF4-FFF2-40B4-BE49-F238E27FC236}">
                <a16:creationId xmlns:a16="http://schemas.microsoft.com/office/drawing/2014/main" id="{0669B3A4-AE64-3F1A-16CE-3FA067C96D76}"/>
              </a:ext>
            </a:extLst>
          </p:cNvPr>
          <p:cNvSpPr txBox="1"/>
          <p:nvPr/>
        </p:nvSpPr>
        <p:spPr>
          <a:xfrm>
            <a:off x="6556537" y="1764674"/>
            <a:ext cx="4524905" cy="830997"/>
          </a:xfrm>
          <a:prstGeom prst="rect">
            <a:avLst/>
          </a:prstGeom>
          <a:noFill/>
        </p:spPr>
        <p:txBody>
          <a:bodyPr wrap="square" rtlCol="0">
            <a:spAutoFit/>
          </a:bodyPr>
          <a:lstStyle/>
          <a:p>
            <a:r>
              <a:rPr lang="en-US" sz="1600" b="1" dirty="0">
                <a:solidFill>
                  <a:srgbClr val="025D45"/>
                </a:solidFill>
                <a:latin typeface="Proxima Nova" panose="02000506030000020004" pitchFamily="2" charset="0"/>
              </a:rPr>
              <a:t>FOR EVERY $1 INVESTED </a:t>
            </a:r>
          </a:p>
          <a:p>
            <a:r>
              <a:rPr lang="en-US" sz="1600" b="1" dirty="0">
                <a:solidFill>
                  <a:srgbClr val="025D45"/>
                </a:solidFill>
                <a:latin typeface="Proxima Nova" panose="02000506030000020004" pitchFamily="2" charset="0"/>
              </a:rPr>
              <a:t>OMEGA Transportation and Transit GENERATED</a:t>
            </a:r>
          </a:p>
        </p:txBody>
      </p:sp>
      <p:pic>
        <p:nvPicPr>
          <p:cNvPr id="8" name="Graphic 7" descr="Ripple with solid fill">
            <a:extLst>
              <a:ext uri="{FF2B5EF4-FFF2-40B4-BE49-F238E27FC236}">
                <a16:creationId xmlns:a16="http://schemas.microsoft.com/office/drawing/2014/main" id="{3F50C812-57FF-B88D-5054-D7D910A663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6537" y="4262330"/>
            <a:ext cx="1111459" cy="1111459"/>
          </a:xfrm>
          <a:prstGeom prst="rect">
            <a:avLst/>
          </a:prstGeom>
        </p:spPr>
      </p:pic>
    </p:spTree>
    <p:extLst>
      <p:ext uri="{BB962C8B-B14F-4D97-AF65-F5344CB8AC3E}">
        <p14:creationId xmlns:p14="http://schemas.microsoft.com/office/powerpoint/2010/main" val="2515516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943598" y="441245"/>
            <a:ext cx="10001492" cy="5478423"/>
          </a:xfrm>
          <a:prstGeom prst="rect">
            <a:avLst/>
          </a:prstGeom>
          <a:solidFill>
            <a:srgbClr val="FDFAF1"/>
          </a:solidFill>
        </p:spPr>
        <p:txBody>
          <a:bodyPr wrap="square">
            <a:spAutoFit/>
          </a:bodyPr>
          <a:lstStyle/>
          <a:p>
            <a:r>
              <a:rPr lang="en-US" sz="3200" b="1" dirty="0">
                <a:latin typeface="Proxima Nova" panose="02000506030000020004" pitchFamily="2" charset="0"/>
              </a:rPr>
              <a:t>External Communication</a:t>
            </a:r>
          </a:p>
          <a:p>
            <a:r>
              <a:rPr lang="en-US" sz="2400" b="1" dirty="0">
                <a:solidFill>
                  <a:srgbClr val="025D45"/>
                </a:solidFill>
                <a:latin typeface="Proxima Nova" panose="02000506030000020004" pitchFamily="2" charset="0"/>
              </a:rPr>
              <a:t>Who do I share results with?</a:t>
            </a:r>
          </a:p>
          <a:p>
            <a:pPr algn="ctr"/>
            <a:endParaRPr lang="en-US" b="1" dirty="0">
              <a:solidFill>
                <a:srgbClr val="025D45"/>
              </a:solidFill>
              <a:latin typeface="Proxima Nova" panose="02000506030000020004" pitchFamily="2" charset="0"/>
            </a:endParaRPr>
          </a:p>
          <a:p>
            <a:pPr algn="ctr"/>
            <a:r>
              <a:rPr lang="en-US" b="1" dirty="0">
                <a:solidFill>
                  <a:srgbClr val="025D45"/>
                </a:solidFill>
                <a:latin typeface="Proxima Nova" panose="02000506030000020004" pitchFamily="2" charset="0"/>
              </a:rPr>
              <a:t>Recommendation: Create a strategy and a deliverable for the following groups</a:t>
            </a:r>
          </a:p>
          <a:p>
            <a:pPr algn="ctr"/>
            <a:endParaRPr lang="en-US" sz="2400" b="1" dirty="0">
              <a:solidFill>
                <a:srgbClr val="025D45"/>
              </a:solidFill>
              <a:latin typeface="Proxima Nova" panose="02000506030000020004" pitchFamily="2" charset="0"/>
            </a:endParaRPr>
          </a:p>
          <a:p>
            <a:pPr algn="l">
              <a:buFont typeface="Arial" panose="020B0604020202020204" pitchFamily="34" charset="0"/>
              <a:buChar char="•"/>
            </a:pPr>
            <a:r>
              <a:rPr lang="en-US" b="1" dirty="0">
                <a:solidFill>
                  <a:srgbClr val="333333"/>
                </a:solidFill>
                <a:latin typeface="Roboto" panose="02000000000000000000" pitchFamily="2" charset="0"/>
              </a:rPr>
              <a:t>Lobbyists and Advocacy Groups</a:t>
            </a:r>
            <a:r>
              <a:rPr lang="en-US" b="0" i="0" dirty="0">
                <a:solidFill>
                  <a:srgbClr val="333333"/>
                </a:solidFill>
                <a:effectLst/>
                <a:latin typeface="Roboto" panose="02000000000000000000" pitchFamily="2" charset="0"/>
              </a:rPr>
              <a:t> </a:t>
            </a:r>
          </a:p>
          <a:p>
            <a:pPr algn="l">
              <a:buFont typeface="Arial" panose="020B0604020202020204" pitchFamily="34" charset="0"/>
              <a:buChar char="•"/>
            </a:pPr>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Local Nonprofits</a:t>
            </a: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dirty="0">
                <a:solidFill>
                  <a:srgbClr val="333333"/>
                </a:solidFill>
                <a:latin typeface="Roboto" panose="02000000000000000000" pitchFamily="2" charset="0"/>
              </a:rPr>
              <a:t>Existing Stakeholders </a:t>
            </a:r>
          </a:p>
          <a:p>
            <a:pPr algn="l"/>
            <a:r>
              <a:rPr lang="en-US" b="0" i="0" dirty="0">
                <a:solidFill>
                  <a:srgbClr val="333333"/>
                </a:solidFill>
                <a:effectLst/>
                <a:latin typeface="Roboto" panose="02000000000000000000" pitchFamily="2" charset="0"/>
              </a:rPr>
              <a:t> </a:t>
            </a: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Potential Stakeholders and Partners</a:t>
            </a: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dirty="0">
                <a:solidFill>
                  <a:srgbClr val="333333"/>
                </a:solidFill>
                <a:latin typeface="Roboto" panose="02000000000000000000" pitchFamily="2" charset="0"/>
              </a:rPr>
              <a:t>Local Politicians (County Commissioners, City Councils)</a:t>
            </a:r>
          </a:p>
          <a:p>
            <a:pPr algn="l"/>
            <a:r>
              <a:rPr lang="en-US" b="0" i="0" dirty="0">
                <a:solidFill>
                  <a:srgbClr val="333333"/>
                </a:solidFill>
                <a:effectLst/>
                <a:latin typeface="Roboto" panose="02000000000000000000" pitchFamily="2" charset="0"/>
              </a:rPr>
              <a:t> </a:t>
            </a: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Current Funders</a:t>
            </a:r>
          </a:p>
          <a:p>
            <a:pPr algn="l"/>
            <a:endParaRPr lang="en-US" b="1" dirty="0">
              <a:solidFill>
                <a:srgbClr val="333333"/>
              </a:solidFill>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Potential Funders</a:t>
            </a:r>
            <a:endParaRPr lang="en-US"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285302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943597" y="290413"/>
            <a:ext cx="10671227" cy="6155531"/>
          </a:xfrm>
          <a:prstGeom prst="rect">
            <a:avLst/>
          </a:prstGeom>
          <a:solidFill>
            <a:srgbClr val="FDFAF1"/>
          </a:solidFill>
        </p:spPr>
        <p:txBody>
          <a:bodyPr wrap="square">
            <a:spAutoFit/>
          </a:bodyPr>
          <a:lstStyle/>
          <a:p>
            <a:r>
              <a:rPr lang="en-US" sz="3200" b="1" dirty="0">
                <a:latin typeface="Proxima Nova" panose="02000506030000020004" pitchFamily="2" charset="0"/>
              </a:rPr>
              <a:t>External Communication</a:t>
            </a:r>
          </a:p>
          <a:p>
            <a:r>
              <a:rPr lang="en-US" sz="2400" b="1" dirty="0">
                <a:solidFill>
                  <a:srgbClr val="025D45"/>
                </a:solidFill>
                <a:latin typeface="Proxima Nova" panose="02000506030000020004" pitchFamily="2" charset="0"/>
              </a:rPr>
              <a:t>Policy Brief</a:t>
            </a:r>
          </a:p>
          <a:p>
            <a:pPr algn="ctr"/>
            <a:endParaRPr lang="en-US" sz="3200" b="1" dirty="0">
              <a:solidFill>
                <a:srgbClr val="025D45"/>
              </a:solidFill>
              <a:latin typeface="Proxima Nova" panose="02000506030000020004"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Title Example:</a:t>
            </a:r>
            <a:r>
              <a:rPr lang="en-US" b="0" i="0" dirty="0">
                <a:solidFill>
                  <a:srgbClr val="333333"/>
                </a:solidFill>
                <a:effectLst/>
                <a:latin typeface="Roboto" panose="02000000000000000000" pitchFamily="2" charset="0"/>
              </a:rPr>
              <a:t> ”OMEGA-region transit/transportation providers saved [Stakeholder] $X million last year. Millions more in savings are possible.” </a:t>
            </a:r>
          </a:p>
          <a:p>
            <a:pPr algn="l">
              <a:buFont typeface="Arial" panose="020B0604020202020204" pitchFamily="34" charset="0"/>
              <a:buChar char="•"/>
            </a:pPr>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Executive Summary:</a:t>
            </a:r>
            <a:r>
              <a:rPr lang="en-US" b="0" i="0" dirty="0">
                <a:solidFill>
                  <a:srgbClr val="333333"/>
                </a:solidFill>
                <a:effectLst/>
                <a:latin typeface="Roboto" panose="02000000000000000000" pitchFamily="2" charset="0"/>
              </a:rPr>
              <a:t> One to two paragraphs; problem + proposed policy action. Include the </a:t>
            </a:r>
            <a:r>
              <a:rPr lang="en-US" b="1" i="0" dirty="0" err="1">
                <a:solidFill>
                  <a:srgbClr val="025D45"/>
                </a:solidFill>
                <a:effectLst/>
                <a:latin typeface="Roboto" panose="02000000000000000000" pitchFamily="2" charset="0"/>
              </a:rPr>
              <a:t>SROI</a:t>
            </a:r>
            <a:r>
              <a:rPr lang="en-US" b="1" i="0" dirty="0">
                <a:solidFill>
                  <a:srgbClr val="025D45"/>
                </a:solidFill>
                <a:effectLst/>
                <a:latin typeface="Roboto" panose="02000000000000000000" pitchFamily="2" charset="0"/>
              </a:rPr>
              <a:t> ratio </a:t>
            </a:r>
            <a:r>
              <a:rPr lang="en-US" b="0" i="0" dirty="0">
                <a:solidFill>
                  <a:srgbClr val="333333"/>
                </a:solidFill>
                <a:effectLst/>
                <a:latin typeface="Roboto" panose="02000000000000000000" pitchFamily="2" charset="0"/>
              </a:rPr>
              <a:t>or individual </a:t>
            </a:r>
            <a:r>
              <a:rPr lang="en-US" b="1" i="0" dirty="0">
                <a:solidFill>
                  <a:srgbClr val="025D45"/>
                </a:solidFill>
                <a:effectLst/>
                <a:latin typeface="Roboto" panose="02000000000000000000" pitchFamily="2" charset="0"/>
              </a:rPr>
              <a:t>outcome proxy value </a:t>
            </a:r>
            <a:r>
              <a:rPr lang="en-US" b="0" i="0" dirty="0">
                <a:solidFill>
                  <a:srgbClr val="333333"/>
                </a:solidFill>
                <a:effectLst/>
                <a:latin typeface="Roboto" panose="02000000000000000000" pitchFamily="2" charset="0"/>
              </a:rPr>
              <a:t>here.</a:t>
            </a: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Context or Scope of Problem:</a:t>
            </a:r>
            <a:r>
              <a:rPr lang="en-US" b="0" i="0" dirty="0">
                <a:solidFill>
                  <a:srgbClr val="333333"/>
                </a:solidFill>
                <a:effectLst/>
                <a:latin typeface="Roboto" panose="02000000000000000000" pitchFamily="2" charset="0"/>
              </a:rPr>
              <a:t> Explain the importance of the problem – look to </a:t>
            </a:r>
            <a:r>
              <a:rPr lang="en-US" b="1" dirty="0">
                <a:solidFill>
                  <a:srgbClr val="025D45"/>
                </a:solidFill>
                <a:latin typeface="Roboto" panose="02000000000000000000" pitchFamily="2" charset="0"/>
              </a:rPr>
              <a:t>F</a:t>
            </a:r>
            <a:r>
              <a:rPr lang="en-US" b="1" i="0" dirty="0">
                <a:solidFill>
                  <a:srgbClr val="025D45"/>
                </a:solidFill>
                <a:effectLst/>
                <a:latin typeface="Roboto" panose="02000000000000000000" pitchFamily="2" charset="0"/>
              </a:rPr>
              <a:t>act </a:t>
            </a:r>
            <a:r>
              <a:rPr lang="en-US" b="1" dirty="0">
                <a:solidFill>
                  <a:srgbClr val="025D45"/>
                </a:solidFill>
                <a:latin typeface="Roboto" panose="02000000000000000000" pitchFamily="2" charset="0"/>
              </a:rPr>
              <a:t>S</a:t>
            </a:r>
            <a:r>
              <a:rPr lang="en-US" b="1" i="0" dirty="0">
                <a:solidFill>
                  <a:srgbClr val="025D45"/>
                </a:solidFill>
                <a:effectLst/>
                <a:latin typeface="Roboto" panose="02000000000000000000" pitchFamily="2" charset="0"/>
              </a:rPr>
              <a:t>heet </a:t>
            </a:r>
            <a:r>
              <a:rPr lang="en-US" dirty="0">
                <a:latin typeface="Roboto" panose="02000000000000000000" pitchFamily="2" charset="0"/>
              </a:rPr>
              <a:t>or</a:t>
            </a:r>
            <a:r>
              <a:rPr lang="en-US" b="0" i="0" dirty="0">
                <a:solidFill>
                  <a:srgbClr val="025D45"/>
                </a:solidFill>
                <a:effectLst/>
                <a:latin typeface="Roboto" panose="02000000000000000000" pitchFamily="2" charset="0"/>
              </a:rPr>
              <a:t> </a:t>
            </a:r>
            <a:r>
              <a:rPr lang="en-US" b="1" i="0" dirty="0">
                <a:solidFill>
                  <a:srgbClr val="025D45"/>
                </a:solidFill>
                <a:effectLst/>
                <a:latin typeface="Roboto" panose="02000000000000000000" pitchFamily="2" charset="0"/>
              </a:rPr>
              <a:t>“Why This </a:t>
            </a:r>
            <a:r>
              <a:rPr lang="en-US" b="1" dirty="0">
                <a:solidFill>
                  <a:srgbClr val="025D45"/>
                </a:solidFill>
                <a:latin typeface="Roboto" panose="02000000000000000000" pitchFamily="2" charset="0"/>
              </a:rPr>
              <a:t>M</a:t>
            </a:r>
            <a:r>
              <a:rPr lang="en-US" b="1" i="0" dirty="0">
                <a:solidFill>
                  <a:srgbClr val="025D45"/>
                </a:solidFill>
                <a:effectLst/>
                <a:latin typeface="Roboto" panose="02000000000000000000" pitchFamily="2" charset="0"/>
              </a:rPr>
              <a:t>atters” </a:t>
            </a:r>
            <a:r>
              <a:rPr lang="en-US" b="0" i="0" dirty="0">
                <a:effectLst/>
                <a:latin typeface="Roboto" panose="02000000000000000000" pitchFamily="2" charset="0"/>
              </a:rPr>
              <a:t>section of the narrative</a:t>
            </a:r>
            <a:r>
              <a:rPr lang="en-US" b="0" i="0" dirty="0">
                <a:solidFill>
                  <a:srgbClr val="025D45"/>
                </a:solidFill>
                <a:effectLst/>
                <a:latin typeface="Roboto" panose="02000000000000000000" pitchFamily="2" charset="0"/>
              </a:rPr>
              <a:t> </a:t>
            </a:r>
            <a:r>
              <a:rPr lang="en-US" b="0" i="0" dirty="0">
                <a:solidFill>
                  <a:srgbClr val="333333"/>
                </a:solidFill>
                <a:effectLst/>
                <a:latin typeface="Roboto" panose="02000000000000000000" pitchFamily="2" charset="0"/>
              </a:rPr>
              <a:t>for a starting point. No more than a fe</a:t>
            </a:r>
            <a:r>
              <a:rPr lang="en-US" dirty="0">
                <a:solidFill>
                  <a:srgbClr val="333333"/>
                </a:solidFill>
                <a:latin typeface="Roboto" panose="02000000000000000000" pitchFamily="2" charset="0"/>
              </a:rPr>
              <a:t>w facts and one paragraph total.</a:t>
            </a:r>
            <a:endParaRPr lang="en-US" b="0" i="0" dirty="0">
              <a:solidFill>
                <a:srgbClr val="333333"/>
              </a:solidFill>
              <a:effectLst/>
              <a:latin typeface="Roboto" panose="02000000000000000000" pitchFamily="2" charset="0"/>
            </a:endParaRP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Policy Alternatives:</a:t>
            </a:r>
            <a:r>
              <a:rPr lang="en-US" b="0" i="0" dirty="0">
                <a:solidFill>
                  <a:srgbClr val="333333"/>
                </a:solidFill>
                <a:effectLst/>
                <a:latin typeface="Roboto" panose="02000000000000000000" pitchFamily="2" charset="0"/>
              </a:rPr>
              <a:t> Discusses the current policy approach, i.e. chronic underfunding, and explain proposed options. Explain why additional funding = additional return on investment.</a:t>
            </a: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Policy Recommendations:</a:t>
            </a:r>
            <a:r>
              <a:rPr lang="en-US" b="0" i="0" dirty="0">
                <a:solidFill>
                  <a:srgbClr val="333333"/>
                </a:solidFill>
                <a:effectLst/>
                <a:latin typeface="Roboto" panose="02000000000000000000" pitchFamily="2" charset="0"/>
              </a:rPr>
              <a:t> This section contains the most detailed explanation of the concrete steps to be taken to address the policy issue. What do you need and when do you need it?</a:t>
            </a:r>
          </a:p>
          <a:p>
            <a:pPr algn="l">
              <a:buFont typeface="Arial" panose="020B0604020202020204" pitchFamily="34" charset="0"/>
              <a:buChar char="•"/>
            </a:pPr>
            <a:endParaRPr lang="en-US" b="1" i="0" dirty="0">
              <a:solidFill>
                <a:srgbClr val="333333"/>
              </a:solidFill>
              <a:effectLst/>
              <a:latin typeface="Roboto" panose="02000000000000000000" pitchFamily="2" charset="0"/>
            </a:endParaRPr>
          </a:p>
          <a:p>
            <a:pPr algn="l">
              <a:buFont typeface="Arial" panose="020B0604020202020204" pitchFamily="34" charset="0"/>
              <a:buChar char="•"/>
            </a:pPr>
            <a:r>
              <a:rPr lang="en-US" b="1" i="0" dirty="0">
                <a:solidFill>
                  <a:srgbClr val="333333"/>
                </a:solidFill>
                <a:effectLst/>
                <a:latin typeface="Roboto" panose="02000000000000000000" pitchFamily="2" charset="0"/>
              </a:rPr>
              <a:t>Consulted or Recommended Sources:</a:t>
            </a:r>
            <a:r>
              <a:rPr lang="en-US" b="0" i="0" dirty="0">
                <a:solidFill>
                  <a:srgbClr val="333333"/>
                </a:solidFill>
                <a:effectLst/>
                <a:latin typeface="Roboto" panose="02000000000000000000" pitchFamily="2" charset="0"/>
              </a:rPr>
              <a:t> Use the report  or proxy citations.</a:t>
            </a:r>
          </a:p>
        </p:txBody>
      </p:sp>
    </p:spTree>
    <p:extLst>
      <p:ext uri="{BB962C8B-B14F-4D97-AF65-F5344CB8AC3E}">
        <p14:creationId xmlns:p14="http://schemas.microsoft.com/office/powerpoint/2010/main" val="62520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943597" y="139584"/>
            <a:ext cx="10387415" cy="6494085"/>
          </a:xfrm>
          <a:prstGeom prst="rect">
            <a:avLst/>
          </a:prstGeom>
          <a:noFill/>
        </p:spPr>
        <p:txBody>
          <a:bodyPr wrap="square">
            <a:spAutoFit/>
          </a:bodyPr>
          <a:lstStyle/>
          <a:p>
            <a:r>
              <a:rPr lang="en-US" sz="3200" b="1" dirty="0">
                <a:latin typeface="Proxima Nova" panose="02000506030000020004" pitchFamily="2" charset="0"/>
              </a:rPr>
              <a:t>External Communication</a:t>
            </a:r>
          </a:p>
          <a:p>
            <a:r>
              <a:rPr lang="en-US" sz="2000" b="1" dirty="0">
                <a:solidFill>
                  <a:srgbClr val="025D45"/>
                </a:solidFill>
                <a:latin typeface="Proxima Nova" panose="02000506030000020004" pitchFamily="2" charset="0"/>
              </a:rPr>
              <a:t>One-Pagers Formula</a:t>
            </a:r>
          </a:p>
          <a:p>
            <a:pPr algn="ctr"/>
            <a:endParaRPr lang="en-US" sz="2000" b="1" dirty="0">
              <a:solidFill>
                <a:srgbClr val="025D45"/>
              </a:solidFill>
              <a:latin typeface="Roboto" panose="02000000000000000000" pitchFamily="2" charset="0"/>
              <a:ea typeface="Roboto" panose="02000000000000000000" pitchFamily="2" charset="0"/>
              <a:cs typeface="Roboto" panose="02000000000000000000" pitchFamily="2" charset="0"/>
            </a:endParaRPr>
          </a:p>
          <a:p>
            <a:pPr algn="l"/>
            <a:endParaRPr lang="en-US" sz="2000" b="1"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a:r>
              <a:rPr lang="en-US"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1. About Us/Summary</a:t>
            </a:r>
          </a:p>
          <a:p>
            <a:pPr algn="l"/>
            <a:r>
              <a:rPr lang="en-US" b="0" i="0" dirty="0">
                <a:solidFill>
                  <a:srgbClr val="555555"/>
                </a:solidFill>
                <a:effectLst/>
                <a:latin typeface="Roboto" panose="02000000000000000000" pitchFamily="2" charset="0"/>
                <a:ea typeface="Roboto" panose="02000000000000000000" pitchFamily="2" charset="0"/>
                <a:cs typeface="Roboto" panose="02000000000000000000" pitchFamily="2" charset="0"/>
              </a:rPr>
              <a:t>One sentence describing your organization.</a:t>
            </a:r>
          </a:p>
          <a:p>
            <a:pPr algn="l"/>
            <a:endParaRPr lang="en-US" b="0" i="0" dirty="0">
              <a:solidFill>
                <a:srgbClr val="555555"/>
              </a:solidFill>
              <a:effectLst/>
              <a:latin typeface="Roboto" panose="02000000000000000000" pitchFamily="2" charset="0"/>
              <a:ea typeface="Roboto" panose="02000000000000000000" pitchFamily="2" charset="0"/>
              <a:cs typeface="Roboto" panose="02000000000000000000" pitchFamily="2" charset="0"/>
            </a:endParaRPr>
          </a:p>
          <a:p>
            <a:pPr algn="l"/>
            <a:r>
              <a:rPr lang="en-US"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2. The Problem Statement</a:t>
            </a:r>
          </a:p>
          <a:p>
            <a:pPr algn="l"/>
            <a:r>
              <a:rPr lang="en-US" b="0" i="0" dirty="0">
                <a:solidFill>
                  <a:srgbClr val="555555"/>
                </a:solidFill>
                <a:effectLst/>
                <a:latin typeface="Roboto" panose="02000000000000000000" pitchFamily="2" charset="0"/>
                <a:ea typeface="Roboto" panose="02000000000000000000" pitchFamily="2" charset="0"/>
                <a:cs typeface="Roboto" panose="02000000000000000000" pitchFamily="2" charset="0"/>
              </a:rPr>
              <a:t>Included in </a:t>
            </a:r>
            <a:r>
              <a:rPr lang="en-US" b="1" i="0" dirty="0">
                <a:solidFill>
                  <a:srgbClr val="025D45"/>
                </a:solidFill>
                <a:effectLst/>
                <a:latin typeface="Roboto" panose="02000000000000000000" pitchFamily="2" charset="0"/>
                <a:ea typeface="Roboto" panose="02000000000000000000" pitchFamily="2" charset="0"/>
                <a:cs typeface="Roboto" panose="02000000000000000000" pitchFamily="2" charset="0"/>
              </a:rPr>
              <a:t>“Why this Matters.”</a:t>
            </a:r>
            <a:r>
              <a:rPr lang="en-US" b="1" i="0" dirty="0">
                <a:solidFill>
                  <a:srgbClr val="555555"/>
                </a:solidFill>
                <a:effectLst/>
                <a:latin typeface="Roboto" panose="02000000000000000000" pitchFamily="2" charset="0"/>
                <a:ea typeface="Roboto" panose="02000000000000000000" pitchFamily="2" charset="0"/>
                <a:cs typeface="Roboto" panose="02000000000000000000" pitchFamily="2" charset="0"/>
              </a:rPr>
              <a:t> </a:t>
            </a:r>
            <a:r>
              <a:rPr lang="en-US" b="0" i="0" dirty="0">
                <a:solidFill>
                  <a:srgbClr val="555555"/>
                </a:solidFill>
                <a:effectLst/>
                <a:latin typeface="Roboto" panose="02000000000000000000" pitchFamily="2" charset="0"/>
                <a:ea typeface="Roboto" panose="02000000000000000000" pitchFamily="2" charset="0"/>
                <a:cs typeface="Roboto" panose="02000000000000000000" pitchFamily="2" charset="0"/>
              </a:rPr>
              <a:t>Use only the pieces of this section that really make your point. One or two sentences.</a:t>
            </a:r>
          </a:p>
          <a:p>
            <a:pPr algn="l"/>
            <a:endParaRPr lang="en-US" b="0" i="0" dirty="0">
              <a:solidFill>
                <a:srgbClr val="555555"/>
              </a:solidFill>
              <a:effectLst/>
              <a:latin typeface="Roboto" panose="02000000000000000000" pitchFamily="2" charset="0"/>
              <a:ea typeface="Roboto" panose="02000000000000000000" pitchFamily="2" charset="0"/>
              <a:cs typeface="Roboto" panose="02000000000000000000" pitchFamily="2" charset="0"/>
            </a:endParaRPr>
          </a:p>
          <a:p>
            <a:pPr algn="l"/>
            <a:r>
              <a:rPr lang="en-US"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3. Features or Benefits</a:t>
            </a:r>
          </a:p>
          <a:p>
            <a:pPr algn="l"/>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Included in the </a:t>
            </a:r>
            <a:r>
              <a:rPr lang="en-US" b="1" dirty="0">
                <a:solidFill>
                  <a:srgbClr val="025D45"/>
                </a:solidFill>
                <a:latin typeface="Roboto" panose="02000000000000000000" pitchFamily="2" charset="0"/>
                <a:ea typeface="Roboto" panose="02000000000000000000" pitchFamily="2" charset="0"/>
                <a:cs typeface="Roboto" panose="02000000000000000000" pitchFamily="2" charset="0"/>
              </a:rPr>
              <a:t>“How Does OMEGA…” </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section.</a:t>
            </a:r>
          </a:p>
          <a:p>
            <a:pPr algn="l"/>
            <a:endParaRPr lang="en-US" i="0" dirty="0">
              <a:solidFill>
                <a:srgbClr val="555555"/>
              </a:solidFill>
              <a:effectLst/>
              <a:latin typeface="Roboto" panose="02000000000000000000" pitchFamily="2" charset="0"/>
              <a:ea typeface="Roboto" panose="02000000000000000000" pitchFamily="2" charset="0"/>
              <a:cs typeface="Roboto" panose="02000000000000000000" pitchFamily="2" charset="0"/>
            </a:endParaRPr>
          </a:p>
          <a:p>
            <a:pPr algn="l"/>
            <a:r>
              <a:rPr lang="en-US"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4. Use Proof</a:t>
            </a:r>
          </a:p>
          <a:p>
            <a:pPr algn="l"/>
            <a:r>
              <a:rPr lang="en-US" b="1" i="0" dirty="0">
                <a:solidFill>
                  <a:srgbClr val="555555"/>
                </a:solidFill>
                <a:effectLst/>
                <a:latin typeface="Roboto" panose="02000000000000000000" pitchFamily="2" charset="0"/>
                <a:ea typeface="Roboto" panose="02000000000000000000" pitchFamily="2" charset="0"/>
                <a:cs typeface="Roboto" panose="02000000000000000000" pitchFamily="2" charset="0"/>
              </a:rPr>
              <a:t>I</a:t>
            </a:r>
            <a:r>
              <a:rPr lang="en-US" b="1" i="0" dirty="0">
                <a:solidFill>
                  <a:srgbClr val="025D45"/>
                </a:solidFill>
                <a:effectLst/>
                <a:latin typeface="Roboto" panose="02000000000000000000" pitchFamily="2" charset="0"/>
                <a:ea typeface="Roboto" panose="02000000000000000000" pitchFamily="2" charset="0"/>
                <a:cs typeface="Roboto" panose="02000000000000000000" pitchFamily="2" charset="0"/>
              </a:rPr>
              <a:t>nclude the </a:t>
            </a:r>
            <a:r>
              <a:rPr lang="en-US" b="1" i="0" dirty="0" err="1">
                <a:solidFill>
                  <a:srgbClr val="025D45"/>
                </a:solidFill>
                <a:effectLst/>
                <a:latin typeface="Roboto" panose="02000000000000000000" pitchFamily="2" charset="0"/>
                <a:ea typeface="Roboto" panose="02000000000000000000" pitchFamily="2" charset="0"/>
                <a:cs typeface="Roboto" panose="02000000000000000000" pitchFamily="2" charset="0"/>
              </a:rPr>
              <a:t>SROI</a:t>
            </a:r>
            <a:r>
              <a:rPr lang="en-US" b="1" i="0" dirty="0">
                <a:solidFill>
                  <a:srgbClr val="025D45"/>
                </a:solidFill>
                <a:effectLst/>
                <a:latin typeface="Roboto" panose="02000000000000000000" pitchFamily="2" charset="0"/>
                <a:ea typeface="Roboto" panose="02000000000000000000" pitchFamily="2" charset="0"/>
                <a:cs typeface="Roboto" panose="02000000000000000000" pitchFamily="2" charset="0"/>
              </a:rPr>
              <a:t> Ratio and Outcome number graphics.</a:t>
            </a:r>
          </a:p>
          <a:p>
            <a:pPr algn="l"/>
            <a:endParaRPr lang="en-US" b="0" i="0" dirty="0">
              <a:solidFill>
                <a:srgbClr val="555555"/>
              </a:solidFill>
              <a:effectLst/>
              <a:latin typeface="Roboto" panose="02000000000000000000" pitchFamily="2" charset="0"/>
              <a:ea typeface="Roboto" panose="02000000000000000000" pitchFamily="2" charset="0"/>
              <a:cs typeface="Roboto" panose="02000000000000000000" pitchFamily="2" charset="0"/>
            </a:endParaRPr>
          </a:p>
          <a:p>
            <a:pPr algn="l"/>
            <a:r>
              <a:rPr lang="en-US"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5. Include a Call-to-Action</a:t>
            </a:r>
          </a:p>
          <a:p>
            <a:pPr algn="l"/>
            <a:r>
              <a:rPr lang="en-US" b="0" i="0" dirty="0">
                <a:solidFill>
                  <a:srgbClr val="555555"/>
                </a:solidFill>
                <a:effectLst/>
                <a:latin typeface="Roboto" panose="02000000000000000000" pitchFamily="2" charset="0"/>
                <a:ea typeface="Roboto" panose="02000000000000000000" pitchFamily="2" charset="0"/>
                <a:cs typeface="Roboto" panose="02000000000000000000" pitchFamily="2" charset="0"/>
              </a:rPr>
              <a:t>Include a clear call-to-action at the end. If your goal is local match, explain why local match is so vital and end with, “Your donation of $X as local match could also have a return on investment for your community of $X.”</a:t>
            </a:r>
          </a:p>
          <a:p>
            <a:pPr algn="l"/>
            <a:endParaRPr lang="en-US" sz="900" dirty="0">
              <a:solidFill>
                <a:srgbClr val="555555"/>
              </a:solidFill>
              <a:latin typeface="Roboto" panose="02000000000000000000" pitchFamily="2" charset="0"/>
              <a:ea typeface="Roboto" panose="02000000000000000000" pitchFamily="2" charset="0"/>
              <a:cs typeface="Roboto" panose="02000000000000000000" pitchFamily="2" charset="0"/>
            </a:endParaRPr>
          </a:p>
          <a:p>
            <a:pPr algn="ctr"/>
            <a:endParaRPr lang="en-US" sz="900" b="1" dirty="0">
              <a:solidFill>
                <a:srgbClr val="025D45"/>
              </a:solidFill>
              <a:latin typeface="Proxima Nova" panose="02000506030000020004" pitchFamily="2" charset="0"/>
            </a:endParaRPr>
          </a:p>
        </p:txBody>
      </p:sp>
    </p:spTree>
    <p:extLst>
      <p:ext uri="{BB962C8B-B14F-4D97-AF65-F5344CB8AC3E}">
        <p14:creationId xmlns:p14="http://schemas.microsoft.com/office/powerpoint/2010/main" val="46650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982786" y="6192947"/>
            <a:ext cx="7163330" cy="391908"/>
            <a:chOff x="1367086" y="6194162"/>
            <a:chExt cx="7163330" cy="391908"/>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1367086" y="6307169"/>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2193608" y="6259904"/>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943598" y="328121"/>
            <a:ext cx="10001492" cy="2062103"/>
          </a:xfrm>
          <a:prstGeom prst="rect">
            <a:avLst/>
          </a:prstGeom>
          <a:solidFill>
            <a:srgbClr val="FDFAF1"/>
          </a:solidFill>
        </p:spPr>
        <p:txBody>
          <a:bodyPr wrap="square">
            <a:spAutoFit/>
          </a:bodyPr>
          <a:lstStyle/>
          <a:p>
            <a:r>
              <a:rPr lang="en-US" sz="3200" b="1" dirty="0">
                <a:latin typeface="Proxima Nova" panose="02000506030000020004" pitchFamily="2" charset="0"/>
              </a:rPr>
              <a:t>External Communication</a:t>
            </a:r>
          </a:p>
          <a:p>
            <a:r>
              <a:rPr lang="en-US" sz="2400" b="1" dirty="0">
                <a:solidFill>
                  <a:srgbClr val="025D45"/>
                </a:solidFill>
                <a:latin typeface="Proxima Nova" panose="02000506030000020004" pitchFamily="2" charset="0"/>
              </a:rPr>
              <a:t>Grants</a:t>
            </a:r>
          </a:p>
          <a:p>
            <a:pPr algn="ctr"/>
            <a:endParaRPr lang="en-US" sz="3200" b="1" dirty="0">
              <a:solidFill>
                <a:srgbClr val="025D45"/>
              </a:solidFill>
              <a:latin typeface="Proxima Nova" panose="02000506030000020004" pitchFamily="2" charset="0"/>
            </a:endParaRPr>
          </a:p>
          <a:p>
            <a:pPr algn="ctr"/>
            <a:endParaRPr lang="en-US" sz="4000" b="1" dirty="0">
              <a:solidFill>
                <a:srgbClr val="025D45"/>
              </a:solidFill>
              <a:latin typeface="Proxima Nova" panose="02000506030000020004" pitchFamily="2" charset="0"/>
            </a:endParaRPr>
          </a:p>
        </p:txBody>
      </p:sp>
      <p:pic>
        <p:nvPicPr>
          <p:cNvPr id="4" name="Picture 3">
            <a:extLst>
              <a:ext uri="{FF2B5EF4-FFF2-40B4-BE49-F238E27FC236}">
                <a16:creationId xmlns:a16="http://schemas.microsoft.com/office/drawing/2014/main" id="{218360BF-5C44-795E-D267-40024A5E17D4}"/>
              </a:ext>
            </a:extLst>
          </p:cNvPr>
          <p:cNvPicPr>
            <a:picLocks noChangeAspect="1"/>
          </p:cNvPicPr>
          <p:nvPr/>
        </p:nvPicPr>
        <p:blipFill rotWithShape="1">
          <a:blip r:embed="rId4"/>
          <a:srcRect r="8024"/>
          <a:stretch/>
        </p:blipFill>
        <p:spPr>
          <a:xfrm>
            <a:off x="943599" y="1321398"/>
            <a:ext cx="8275816" cy="4871549"/>
          </a:xfrm>
          <a:prstGeom prst="rect">
            <a:avLst/>
          </a:prstGeom>
        </p:spPr>
      </p:pic>
      <p:sp>
        <p:nvSpPr>
          <p:cNvPr id="6" name="Star: 5 Points 5">
            <a:extLst>
              <a:ext uri="{FF2B5EF4-FFF2-40B4-BE49-F238E27FC236}">
                <a16:creationId xmlns:a16="http://schemas.microsoft.com/office/drawing/2014/main" id="{90F211CE-033E-ACB9-5C92-DCAD37DF9083}"/>
              </a:ext>
            </a:extLst>
          </p:cNvPr>
          <p:cNvSpPr/>
          <p:nvPr/>
        </p:nvSpPr>
        <p:spPr>
          <a:xfrm>
            <a:off x="1102936" y="2931736"/>
            <a:ext cx="301658" cy="310621"/>
          </a:xfrm>
          <a:prstGeom prst="star5">
            <a:avLst/>
          </a:prstGeom>
          <a:solidFill>
            <a:srgbClr val="025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2B30F949-E735-B041-6EEF-14C09EBB025F}"/>
              </a:ext>
            </a:extLst>
          </p:cNvPr>
          <p:cNvSpPr/>
          <p:nvPr/>
        </p:nvSpPr>
        <p:spPr>
          <a:xfrm>
            <a:off x="1102936" y="5755238"/>
            <a:ext cx="301658" cy="310621"/>
          </a:xfrm>
          <a:prstGeom prst="star5">
            <a:avLst/>
          </a:prstGeom>
          <a:solidFill>
            <a:srgbClr val="025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D3035C6D-9421-9381-1EDE-A1528216B392}"/>
              </a:ext>
            </a:extLst>
          </p:cNvPr>
          <p:cNvSpPr/>
          <p:nvPr/>
        </p:nvSpPr>
        <p:spPr>
          <a:xfrm>
            <a:off x="1103239" y="3355937"/>
            <a:ext cx="301658" cy="310621"/>
          </a:xfrm>
          <a:prstGeom prst="star5">
            <a:avLst/>
          </a:prstGeom>
          <a:solidFill>
            <a:srgbClr val="025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62329FF5-AEC3-09B2-25DA-07A4214B3568}"/>
              </a:ext>
            </a:extLst>
          </p:cNvPr>
          <p:cNvSpPr/>
          <p:nvPr/>
        </p:nvSpPr>
        <p:spPr>
          <a:xfrm>
            <a:off x="1102936" y="4659835"/>
            <a:ext cx="301658" cy="310621"/>
          </a:xfrm>
          <a:prstGeom prst="star5">
            <a:avLst/>
          </a:prstGeom>
          <a:solidFill>
            <a:srgbClr val="025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B81BA10-A22C-EC45-54F5-CC4296FEE760}"/>
              </a:ext>
            </a:extLst>
          </p:cNvPr>
          <p:cNvSpPr txBox="1"/>
          <p:nvPr/>
        </p:nvSpPr>
        <p:spPr>
          <a:xfrm>
            <a:off x="9577633" y="2399404"/>
            <a:ext cx="2931736" cy="1107996"/>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rgbClr val="025D45"/>
                </a:solidFill>
              </a:rPr>
              <a:t>Increased physical health</a:t>
            </a:r>
          </a:p>
          <a:p>
            <a:pPr marL="171450" indent="-171450">
              <a:buFont typeface="Arial" panose="020B0604020202020204" pitchFamily="34" charset="0"/>
              <a:buChar char="•"/>
            </a:pPr>
            <a:r>
              <a:rPr lang="en-US" sz="1200" b="1" dirty="0">
                <a:solidFill>
                  <a:srgbClr val="025D45"/>
                </a:solidFill>
              </a:rPr>
              <a:t>Increased ability to age in place</a:t>
            </a:r>
          </a:p>
          <a:p>
            <a:pPr marL="171450" indent="-171450">
              <a:buFont typeface="Arial" panose="020B0604020202020204" pitchFamily="34" charset="0"/>
              <a:buChar char="•"/>
            </a:pPr>
            <a:r>
              <a:rPr lang="en-US" sz="1200" b="1" dirty="0">
                <a:solidFill>
                  <a:srgbClr val="025D45"/>
                </a:solidFill>
              </a:rPr>
              <a:t>Increased choice/ability to maintain sustainable employment</a:t>
            </a:r>
          </a:p>
          <a:p>
            <a:endParaRPr lang="en-US" dirty="0"/>
          </a:p>
        </p:txBody>
      </p:sp>
      <p:cxnSp>
        <p:nvCxnSpPr>
          <p:cNvPr id="15" name="Connector: Elbow 14">
            <a:extLst>
              <a:ext uri="{FF2B5EF4-FFF2-40B4-BE49-F238E27FC236}">
                <a16:creationId xmlns:a16="http://schemas.microsoft.com/office/drawing/2014/main" id="{19441795-6AD3-E027-B161-8B059BFE72E6}"/>
              </a:ext>
            </a:extLst>
          </p:cNvPr>
          <p:cNvCxnSpPr/>
          <p:nvPr/>
        </p:nvCxnSpPr>
        <p:spPr>
          <a:xfrm flipV="1">
            <a:off x="8977339" y="2714919"/>
            <a:ext cx="600294" cy="405352"/>
          </a:xfrm>
          <a:prstGeom prst="bentConnector3">
            <a:avLst/>
          </a:prstGeom>
          <a:ln>
            <a:solidFill>
              <a:srgbClr val="025D45"/>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0582C080-1505-7E73-DAB0-02D90E303D08}"/>
              </a:ext>
            </a:extLst>
          </p:cNvPr>
          <p:cNvSpPr txBox="1"/>
          <p:nvPr/>
        </p:nvSpPr>
        <p:spPr>
          <a:xfrm>
            <a:off x="9577633" y="3239300"/>
            <a:ext cx="2931736" cy="923330"/>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rgbClr val="025D45"/>
                </a:solidFill>
              </a:rPr>
              <a:t>Decreased social isolation</a:t>
            </a:r>
          </a:p>
          <a:p>
            <a:pPr marL="171450" indent="-171450">
              <a:buFont typeface="Arial" panose="020B0604020202020204" pitchFamily="34" charset="0"/>
              <a:buChar char="•"/>
            </a:pPr>
            <a:r>
              <a:rPr lang="en-US" sz="1200" b="1" dirty="0">
                <a:solidFill>
                  <a:srgbClr val="025D45"/>
                </a:solidFill>
              </a:rPr>
              <a:t>Increased ability to age in place</a:t>
            </a:r>
          </a:p>
          <a:p>
            <a:pPr marL="171450" indent="-171450">
              <a:buFont typeface="Arial" panose="020B0604020202020204" pitchFamily="34" charset="0"/>
              <a:buChar char="•"/>
            </a:pPr>
            <a:r>
              <a:rPr lang="en-US" sz="1200" b="1" dirty="0">
                <a:solidFill>
                  <a:srgbClr val="025D45"/>
                </a:solidFill>
              </a:rPr>
              <a:t>Increased access to basic needs</a:t>
            </a:r>
          </a:p>
          <a:p>
            <a:endParaRPr lang="en-US" dirty="0"/>
          </a:p>
        </p:txBody>
      </p:sp>
      <p:cxnSp>
        <p:nvCxnSpPr>
          <p:cNvPr id="17" name="Connector: Elbow 16">
            <a:extLst>
              <a:ext uri="{FF2B5EF4-FFF2-40B4-BE49-F238E27FC236}">
                <a16:creationId xmlns:a16="http://schemas.microsoft.com/office/drawing/2014/main" id="{C2254C57-F1F2-6A7D-A2BF-246EAF5BB239}"/>
              </a:ext>
            </a:extLst>
          </p:cNvPr>
          <p:cNvCxnSpPr>
            <a:cxnSpLocks/>
          </p:cNvCxnSpPr>
          <p:nvPr/>
        </p:nvCxnSpPr>
        <p:spPr>
          <a:xfrm flipV="1">
            <a:off x="8977339" y="3535857"/>
            <a:ext cx="600294" cy="169260"/>
          </a:xfrm>
          <a:prstGeom prst="bentConnector3">
            <a:avLst/>
          </a:prstGeom>
          <a:ln>
            <a:solidFill>
              <a:srgbClr val="025D45"/>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2D0B1633-C549-D57F-82E1-0177B2909E3F}"/>
              </a:ext>
            </a:extLst>
          </p:cNvPr>
          <p:cNvSpPr txBox="1"/>
          <p:nvPr/>
        </p:nvSpPr>
        <p:spPr>
          <a:xfrm>
            <a:off x="9577633" y="4597177"/>
            <a:ext cx="2931736" cy="1477328"/>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rgbClr val="025D45"/>
                </a:solidFill>
              </a:rPr>
              <a:t>Decreased social isolation</a:t>
            </a:r>
          </a:p>
          <a:p>
            <a:pPr marL="171450" indent="-171450">
              <a:buFont typeface="Arial" panose="020B0604020202020204" pitchFamily="34" charset="0"/>
              <a:buChar char="•"/>
            </a:pPr>
            <a:r>
              <a:rPr lang="en-US" sz="1200" b="1" dirty="0">
                <a:solidFill>
                  <a:srgbClr val="025D45"/>
                </a:solidFill>
              </a:rPr>
              <a:t>Increased ability to age in place</a:t>
            </a:r>
          </a:p>
          <a:p>
            <a:pPr marL="171450" indent="-171450">
              <a:buFont typeface="Arial" panose="020B0604020202020204" pitchFamily="34" charset="0"/>
              <a:buChar char="•"/>
            </a:pPr>
            <a:r>
              <a:rPr lang="en-US" sz="1200" b="1" dirty="0">
                <a:solidFill>
                  <a:srgbClr val="025D45"/>
                </a:solidFill>
              </a:rPr>
              <a:t>Increased access to basic needs</a:t>
            </a:r>
          </a:p>
          <a:p>
            <a:pPr marL="171450" indent="-171450">
              <a:buFont typeface="Arial" panose="020B0604020202020204" pitchFamily="34" charset="0"/>
              <a:buChar char="•"/>
            </a:pPr>
            <a:r>
              <a:rPr lang="en-US" sz="1200" b="1" dirty="0">
                <a:solidFill>
                  <a:srgbClr val="025D45"/>
                </a:solidFill>
              </a:rPr>
              <a:t>Increased physical health</a:t>
            </a:r>
          </a:p>
          <a:p>
            <a:pPr marL="171450" indent="-171450">
              <a:buFont typeface="Arial" panose="020B0604020202020204" pitchFamily="34" charset="0"/>
              <a:buChar char="•"/>
            </a:pPr>
            <a:r>
              <a:rPr lang="en-US" sz="1200" b="1" dirty="0">
                <a:solidFill>
                  <a:srgbClr val="025D45"/>
                </a:solidFill>
              </a:rPr>
              <a:t>Reduced strain on families</a:t>
            </a:r>
          </a:p>
          <a:p>
            <a:pPr marL="171450" indent="-171450">
              <a:buFont typeface="Arial" panose="020B0604020202020204" pitchFamily="34" charset="0"/>
              <a:buChar char="•"/>
            </a:pPr>
            <a:endParaRPr lang="en-US" sz="1200" b="1" dirty="0">
              <a:solidFill>
                <a:srgbClr val="025D45"/>
              </a:solidFill>
            </a:endParaRPr>
          </a:p>
          <a:p>
            <a:endParaRPr lang="en-US" dirty="0"/>
          </a:p>
        </p:txBody>
      </p:sp>
      <p:cxnSp>
        <p:nvCxnSpPr>
          <p:cNvPr id="22" name="Connector: Elbow 21">
            <a:extLst>
              <a:ext uri="{FF2B5EF4-FFF2-40B4-BE49-F238E27FC236}">
                <a16:creationId xmlns:a16="http://schemas.microsoft.com/office/drawing/2014/main" id="{9BF19C1C-3092-442D-A8E7-C48873188382}"/>
              </a:ext>
            </a:extLst>
          </p:cNvPr>
          <p:cNvCxnSpPr>
            <a:cxnSpLocks/>
          </p:cNvCxnSpPr>
          <p:nvPr/>
        </p:nvCxnSpPr>
        <p:spPr>
          <a:xfrm flipV="1">
            <a:off x="8977339" y="4917896"/>
            <a:ext cx="600294" cy="169260"/>
          </a:xfrm>
          <a:prstGeom prst="bentConnector3">
            <a:avLst/>
          </a:prstGeom>
          <a:ln>
            <a:solidFill>
              <a:srgbClr val="025D45"/>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EF8AF645-96B3-3003-8E22-44942B41EEF1}"/>
              </a:ext>
            </a:extLst>
          </p:cNvPr>
          <p:cNvSpPr txBox="1"/>
          <p:nvPr/>
        </p:nvSpPr>
        <p:spPr>
          <a:xfrm>
            <a:off x="9577633" y="5650178"/>
            <a:ext cx="2931736" cy="1292662"/>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rgbClr val="025D45"/>
                </a:solidFill>
              </a:rPr>
              <a:t>Decreased social isolation</a:t>
            </a:r>
          </a:p>
          <a:p>
            <a:pPr marL="171450" indent="-171450">
              <a:buFont typeface="Arial" panose="020B0604020202020204" pitchFamily="34" charset="0"/>
              <a:buChar char="•"/>
            </a:pPr>
            <a:r>
              <a:rPr lang="en-US" sz="1200" b="1" dirty="0">
                <a:solidFill>
                  <a:srgbClr val="025D45"/>
                </a:solidFill>
              </a:rPr>
              <a:t>Increased ability to age in place</a:t>
            </a:r>
          </a:p>
          <a:p>
            <a:pPr marL="171450" indent="-171450">
              <a:buFont typeface="Arial" panose="020B0604020202020204" pitchFamily="34" charset="0"/>
              <a:buChar char="•"/>
            </a:pPr>
            <a:r>
              <a:rPr lang="en-US" sz="1200" b="1" dirty="0">
                <a:solidFill>
                  <a:srgbClr val="025D45"/>
                </a:solidFill>
              </a:rPr>
              <a:t>Increased access to basic needs</a:t>
            </a:r>
          </a:p>
          <a:p>
            <a:pPr marL="171450" indent="-171450">
              <a:buFont typeface="Arial" panose="020B0604020202020204" pitchFamily="34" charset="0"/>
              <a:buChar char="•"/>
            </a:pPr>
            <a:r>
              <a:rPr lang="en-US" sz="1200" b="1" dirty="0">
                <a:solidFill>
                  <a:srgbClr val="025D45"/>
                </a:solidFill>
              </a:rPr>
              <a:t>Reduced strain on families</a:t>
            </a:r>
          </a:p>
          <a:p>
            <a:pPr marL="171450" indent="-171450">
              <a:buFont typeface="Arial" panose="020B0604020202020204" pitchFamily="34" charset="0"/>
              <a:buChar char="•"/>
            </a:pPr>
            <a:endParaRPr lang="en-US" sz="1200" b="1" dirty="0">
              <a:solidFill>
                <a:srgbClr val="025D45"/>
              </a:solidFill>
            </a:endParaRPr>
          </a:p>
          <a:p>
            <a:endParaRPr lang="en-US" dirty="0"/>
          </a:p>
        </p:txBody>
      </p:sp>
      <p:cxnSp>
        <p:nvCxnSpPr>
          <p:cNvPr id="24" name="Connector: Elbow 23">
            <a:extLst>
              <a:ext uri="{FF2B5EF4-FFF2-40B4-BE49-F238E27FC236}">
                <a16:creationId xmlns:a16="http://schemas.microsoft.com/office/drawing/2014/main" id="{470BD2C8-9700-F144-C7DE-828602887803}"/>
              </a:ext>
            </a:extLst>
          </p:cNvPr>
          <p:cNvCxnSpPr>
            <a:cxnSpLocks/>
          </p:cNvCxnSpPr>
          <p:nvPr/>
        </p:nvCxnSpPr>
        <p:spPr>
          <a:xfrm flipV="1">
            <a:off x="8919268" y="5971928"/>
            <a:ext cx="600294" cy="169260"/>
          </a:xfrm>
          <a:prstGeom prst="bentConnector3">
            <a:avLst/>
          </a:prstGeom>
          <a:ln>
            <a:solidFill>
              <a:srgbClr val="025D45"/>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25" name="TextBox 24">
            <a:extLst>
              <a:ext uri="{FF2B5EF4-FFF2-40B4-BE49-F238E27FC236}">
                <a16:creationId xmlns:a16="http://schemas.microsoft.com/office/drawing/2014/main" id="{BFED19F7-7E1C-E1EC-A4E2-B7F97CFE330B}"/>
              </a:ext>
            </a:extLst>
          </p:cNvPr>
          <p:cNvSpPr txBox="1"/>
          <p:nvPr/>
        </p:nvSpPr>
        <p:spPr>
          <a:xfrm>
            <a:off x="9719035" y="1470583"/>
            <a:ext cx="2130458" cy="646331"/>
          </a:xfrm>
          <a:prstGeom prst="rect">
            <a:avLst/>
          </a:prstGeom>
          <a:noFill/>
        </p:spPr>
        <p:txBody>
          <a:bodyPr wrap="square" rtlCol="0">
            <a:spAutoFit/>
          </a:bodyPr>
          <a:lstStyle/>
          <a:p>
            <a:r>
              <a:rPr lang="en-US" b="1" dirty="0">
                <a:solidFill>
                  <a:srgbClr val="025D45"/>
                </a:solidFill>
              </a:rPr>
              <a:t>Potential areas </a:t>
            </a:r>
          </a:p>
          <a:p>
            <a:r>
              <a:rPr lang="en-US" b="1" dirty="0">
                <a:solidFill>
                  <a:srgbClr val="025D45"/>
                </a:solidFill>
              </a:rPr>
              <a:t>of focus</a:t>
            </a:r>
          </a:p>
        </p:txBody>
      </p:sp>
    </p:spTree>
    <p:extLst>
      <p:ext uri="{BB962C8B-B14F-4D97-AF65-F5344CB8AC3E}">
        <p14:creationId xmlns:p14="http://schemas.microsoft.com/office/powerpoint/2010/main" val="785761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7736178" y="189437"/>
            <a:ext cx="4466606" cy="5016758"/>
          </a:xfrm>
          <a:prstGeom prst="rect">
            <a:avLst/>
          </a:prstGeom>
          <a:solidFill>
            <a:srgbClr val="FDFAF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Proxima Nova" panose="02000506030000020004" pitchFamily="2" charset="0"/>
              </a:rPr>
              <a:t>Transparency to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25D45"/>
                </a:solidFill>
                <a:latin typeface="Proxima Nova" panose="02000506030000020004" pitchFamily="2" charset="0"/>
              </a:rPr>
              <a:t>Strategies to share </a:t>
            </a:r>
            <a:r>
              <a:rPr lang="en-US" sz="2400" b="1" dirty="0" err="1">
                <a:solidFill>
                  <a:srgbClr val="025D45"/>
                </a:solidFill>
                <a:latin typeface="Proxima Nova" panose="02000506030000020004" pitchFamily="2" charset="0"/>
              </a:rPr>
              <a:t>SROI</a:t>
            </a:r>
            <a:r>
              <a:rPr lang="en-US" sz="2400" b="1" dirty="0">
                <a:solidFill>
                  <a:srgbClr val="025D45"/>
                </a:solidFill>
                <a:latin typeface="Proxima Nova" panose="02000506030000020004" pitchFamily="2" charset="0"/>
              </a:rPr>
              <a: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025D45"/>
              </a:solidFill>
              <a:latin typeface="Proxima Nova" panose="0200050603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25D45"/>
                </a:solidFill>
                <a:latin typeface="Proxima Nova" panose="02000506030000020004" pitchFamily="2" charset="0"/>
              </a:rPr>
              <a:t>SOCIAL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25D45"/>
                </a:solidFill>
                <a:latin typeface="Proxima Nova" panose="02000506030000020004" pitchFamily="2" charset="0"/>
              </a:rPr>
              <a:t>CAMPAIGN</a:t>
            </a:r>
          </a:p>
          <a:p>
            <a:pPr algn="ctr"/>
            <a:endParaRPr lang="en-US" sz="3200" b="1" dirty="0">
              <a:solidFill>
                <a:srgbClr val="025D45"/>
              </a:solidFill>
              <a:latin typeface="Proxima Nova" panose="02000506030000020004" pitchFamily="2" charset="0"/>
            </a:endParaRPr>
          </a:p>
          <a:p>
            <a:pPr algn="ctr"/>
            <a:endParaRPr lang="en-US" sz="3200" b="1" dirty="0">
              <a:solidFill>
                <a:srgbClr val="025D45"/>
              </a:solidFill>
              <a:latin typeface="Proxima Nova" panose="02000506030000020004" pitchFamily="2" charset="0"/>
            </a:endParaRPr>
          </a:p>
          <a:p>
            <a:pPr marL="342900" indent="-342900" algn="ctr">
              <a:buFont typeface="Arial" panose="020B0604020202020204" pitchFamily="34" charset="0"/>
              <a:buChar char="•"/>
            </a:pPr>
            <a:endParaRPr lang="en-US" sz="2400" b="1" dirty="0">
              <a:solidFill>
                <a:srgbClr val="025D45"/>
              </a:solidFill>
              <a:latin typeface="Proxima Nova" panose="02000506030000020004" pitchFamily="2" charset="0"/>
            </a:endParaRPr>
          </a:p>
          <a:p>
            <a:pPr algn="ctr"/>
            <a:endParaRPr lang="en-US" sz="4000" b="1" dirty="0">
              <a:solidFill>
                <a:srgbClr val="025D45"/>
              </a:solidFill>
              <a:latin typeface="Proxima Nova" panose="02000506030000020004" pitchFamily="2" charset="0"/>
            </a:endParaRPr>
          </a:p>
        </p:txBody>
      </p:sp>
      <p:pic>
        <p:nvPicPr>
          <p:cNvPr id="6" name="Picture 5">
            <a:extLst>
              <a:ext uri="{FF2B5EF4-FFF2-40B4-BE49-F238E27FC236}">
                <a16:creationId xmlns:a16="http://schemas.microsoft.com/office/drawing/2014/main" id="{011DDF58-7713-3AC6-4AB0-E609BB67754A}"/>
              </a:ext>
            </a:extLst>
          </p:cNvPr>
          <p:cNvPicPr>
            <a:picLocks noChangeAspect="1"/>
          </p:cNvPicPr>
          <p:nvPr/>
        </p:nvPicPr>
        <p:blipFill>
          <a:blip r:embed="rId4"/>
          <a:stretch>
            <a:fillRect/>
          </a:stretch>
        </p:blipFill>
        <p:spPr>
          <a:xfrm>
            <a:off x="149968" y="189437"/>
            <a:ext cx="7032222" cy="6479126"/>
          </a:xfrm>
          <a:prstGeom prst="rect">
            <a:avLst/>
          </a:prstGeom>
        </p:spPr>
      </p:pic>
    </p:spTree>
    <p:extLst>
      <p:ext uri="{BB962C8B-B14F-4D97-AF65-F5344CB8AC3E}">
        <p14:creationId xmlns:p14="http://schemas.microsoft.com/office/powerpoint/2010/main" val="3345416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7736178" y="189437"/>
            <a:ext cx="4466606" cy="5016758"/>
          </a:xfrm>
          <a:prstGeom prst="rect">
            <a:avLst/>
          </a:prstGeom>
          <a:solidFill>
            <a:srgbClr val="FDFAF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atin typeface="Proxima Nova" panose="02000506030000020004" pitchFamily="2" charset="0"/>
              </a:rPr>
              <a:t>Transparency to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25D45"/>
                </a:solidFill>
                <a:latin typeface="Proxima Nova" panose="02000506030000020004" pitchFamily="2" charset="0"/>
              </a:rPr>
              <a:t>Strategies to share </a:t>
            </a:r>
            <a:r>
              <a:rPr lang="en-US" sz="2400" b="1" dirty="0" err="1">
                <a:solidFill>
                  <a:srgbClr val="025D45"/>
                </a:solidFill>
                <a:latin typeface="Proxima Nova" panose="02000506030000020004" pitchFamily="2" charset="0"/>
              </a:rPr>
              <a:t>SROI</a:t>
            </a:r>
            <a:r>
              <a:rPr lang="en-US" sz="2400" b="1" dirty="0">
                <a:solidFill>
                  <a:srgbClr val="025D45"/>
                </a:solidFill>
                <a:latin typeface="Proxima Nova" panose="02000506030000020004" pitchFamily="2" charset="0"/>
              </a:rPr>
              <a: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025D45"/>
              </a:solidFill>
              <a:latin typeface="Proxima Nova" panose="0200050603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25D45"/>
                </a:solidFill>
                <a:latin typeface="Proxima Nova" panose="02000506030000020004" pitchFamily="2" charset="0"/>
              </a:rPr>
              <a:t>INFOGRAPHIC</a:t>
            </a:r>
          </a:p>
          <a:p>
            <a:pPr algn="ctr"/>
            <a:endParaRPr lang="en-US" sz="3200" b="1" dirty="0">
              <a:solidFill>
                <a:srgbClr val="025D45"/>
              </a:solidFill>
              <a:latin typeface="Proxima Nova" panose="02000506030000020004" pitchFamily="2" charset="0"/>
            </a:endParaRPr>
          </a:p>
          <a:p>
            <a:pPr algn="ctr"/>
            <a:endParaRPr lang="en-US" sz="3200" b="1" dirty="0">
              <a:solidFill>
                <a:srgbClr val="025D45"/>
              </a:solidFill>
              <a:latin typeface="Proxima Nova" panose="02000506030000020004" pitchFamily="2" charset="0"/>
            </a:endParaRPr>
          </a:p>
          <a:p>
            <a:pPr marL="342900" indent="-342900" algn="ctr">
              <a:buFont typeface="Arial" panose="020B0604020202020204" pitchFamily="34" charset="0"/>
              <a:buChar char="•"/>
            </a:pPr>
            <a:endParaRPr lang="en-US" sz="2400" b="1" dirty="0">
              <a:solidFill>
                <a:srgbClr val="025D45"/>
              </a:solidFill>
              <a:latin typeface="Proxima Nova" panose="02000506030000020004" pitchFamily="2" charset="0"/>
            </a:endParaRPr>
          </a:p>
          <a:p>
            <a:pPr algn="ctr"/>
            <a:endParaRPr lang="en-US" sz="4000" b="1" dirty="0">
              <a:solidFill>
                <a:srgbClr val="025D45"/>
              </a:solidFill>
              <a:latin typeface="Proxima Nova" panose="02000506030000020004" pitchFamily="2" charset="0"/>
            </a:endParaRPr>
          </a:p>
        </p:txBody>
      </p:sp>
      <p:pic>
        <p:nvPicPr>
          <p:cNvPr id="4" name="Picture 3">
            <a:extLst>
              <a:ext uri="{FF2B5EF4-FFF2-40B4-BE49-F238E27FC236}">
                <a16:creationId xmlns:a16="http://schemas.microsoft.com/office/drawing/2014/main" id="{8476FE9A-01BD-5636-9A97-C75010AAAED7}"/>
              </a:ext>
            </a:extLst>
          </p:cNvPr>
          <p:cNvPicPr>
            <a:picLocks noChangeAspect="1"/>
          </p:cNvPicPr>
          <p:nvPr/>
        </p:nvPicPr>
        <p:blipFill>
          <a:blip r:embed="rId4"/>
          <a:stretch>
            <a:fillRect/>
          </a:stretch>
        </p:blipFill>
        <p:spPr>
          <a:xfrm>
            <a:off x="1044956" y="0"/>
            <a:ext cx="5426393" cy="6858000"/>
          </a:xfrm>
          <a:prstGeom prst="rect">
            <a:avLst/>
          </a:prstGeom>
        </p:spPr>
      </p:pic>
    </p:spTree>
    <p:extLst>
      <p:ext uri="{BB962C8B-B14F-4D97-AF65-F5344CB8AC3E}">
        <p14:creationId xmlns:p14="http://schemas.microsoft.com/office/powerpoint/2010/main" val="121056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7736178" y="189437"/>
            <a:ext cx="4466606" cy="5016758"/>
          </a:xfrm>
          <a:prstGeom prst="rect">
            <a:avLst/>
          </a:prstGeom>
          <a:solidFill>
            <a:srgbClr val="FDFAF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atin typeface="Proxima Nova" panose="02000506030000020004" pitchFamily="2" charset="0"/>
              </a:rPr>
              <a:t>Transparency to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25D45"/>
                </a:solidFill>
                <a:latin typeface="Proxima Nova" panose="02000506030000020004" pitchFamily="2" charset="0"/>
              </a:rPr>
              <a:t>Strategies to share </a:t>
            </a:r>
            <a:r>
              <a:rPr lang="en-US" sz="2400" b="1" dirty="0" err="1">
                <a:solidFill>
                  <a:srgbClr val="025D45"/>
                </a:solidFill>
                <a:latin typeface="Proxima Nova" panose="02000506030000020004" pitchFamily="2" charset="0"/>
              </a:rPr>
              <a:t>SROI</a:t>
            </a:r>
            <a:r>
              <a:rPr lang="en-US" sz="2400" b="1" dirty="0">
                <a:solidFill>
                  <a:srgbClr val="025D45"/>
                </a:solidFill>
                <a:latin typeface="Proxima Nova" panose="02000506030000020004" pitchFamily="2" charset="0"/>
              </a:rPr>
              <a: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025D45"/>
              </a:solidFill>
              <a:latin typeface="Proxima Nova" panose="0200050603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25D45"/>
                </a:solidFill>
                <a:latin typeface="Proxima Nova" panose="02000506030000020004" pitchFamily="2" charset="0"/>
              </a:rPr>
              <a:t>INFOGRAPHIC</a:t>
            </a:r>
          </a:p>
          <a:p>
            <a:pPr algn="ctr"/>
            <a:endParaRPr lang="en-US" sz="3200" b="1" dirty="0">
              <a:solidFill>
                <a:srgbClr val="025D45"/>
              </a:solidFill>
              <a:latin typeface="Proxima Nova" panose="02000506030000020004" pitchFamily="2" charset="0"/>
            </a:endParaRPr>
          </a:p>
          <a:p>
            <a:pPr algn="ctr"/>
            <a:endParaRPr lang="en-US" sz="3200" b="1" dirty="0">
              <a:solidFill>
                <a:srgbClr val="025D45"/>
              </a:solidFill>
              <a:latin typeface="Proxima Nova" panose="02000506030000020004" pitchFamily="2" charset="0"/>
            </a:endParaRPr>
          </a:p>
          <a:p>
            <a:pPr marL="342900" indent="-342900" algn="ctr">
              <a:buFont typeface="Arial" panose="020B0604020202020204" pitchFamily="34" charset="0"/>
              <a:buChar char="•"/>
            </a:pPr>
            <a:endParaRPr lang="en-US" sz="2400" b="1" dirty="0">
              <a:solidFill>
                <a:srgbClr val="025D45"/>
              </a:solidFill>
              <a:latin typeface="Proxima Nova" panose="02000506030000020004" pitchFamily="2" charset="0"/>
            </a:endParaRPr>
          </a:p>
          <a:p>
            <a:pPr algn="ctr"/>
            <a:endParaRPr lang="en-US" sz="4000" b="1" dirty="0">
              <a:solidFill>
                <a:srgbClr val="025D45"/>
              </a:solidFill>
              <a:latin typeface="Proxima Nova" panose="02000506030000020004" pitchFamily="2" charset="0"/>
            </a:endParaRPr>
          </a:p>
        </p:txBody>
      </p:sp>
      <p:pic>
        <p:nvPicPr>
          <p:cNvPr id="6" name="Picture 5">
            <a:extLst>
              <a:ext uri="{FF2B5EF4-FFF2-40B4-BE49-F238E27FC236}">
                <a16:creationId xmlns:a16="http://schemas.microsoft.com/office/drawing/2014/main" id="{736E8209-1356-863E-96F0-BDC15D5D5372}"/>
              </a:ext>
            </a:extLst>
          </p:cNvPr>
          <p:cNvPicPr>
            <a:picLocks noChangeAspect="1"/>
          </p:cNvPicPr>
          <p:nvPr/>
        </p:nvPicPr>
        <p:blipFill>
          <a:blip r:embed="rId4"/>
          <a:stretch>
            <a:fillRect/>
          </a:stretch>
        </p:blipFill>
        <p:spPr>
          <a:xfrm>
            <a:off x="2405172" y="0"/>
            <a:ext cx="2988763" cy="6858000"/>
          </a:xfrm>
          <a:prstGeom prst="rect">
            <a:avLst/>
          </a:prstGeom>
        </p:spPr>
      </p:pic>
    </p:spTree>
    <p:extLst>
      <p:ext uri="{BB962C8B-B14F-4D97-AF65-F5344CB8AC3E}">
        <p14:creationId xmlns:p14="http://schemas.microsoft.com/office/powerpoint/2010/main" val="361790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7736178" y="189437"/>
            <a:ext cx="4466606" cy="5016758"/>
          </a:xfrm>
          <a:prstGeom prst="rect">
            <a:avLst/>
          </a:prstGeom>
          <a:solidFill>
            <a:srgbClr val="FDFAF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atin typeface="Proxima Nova" panose="02000506030000020004" pitchFamily="2" charset="0"/>
              </a:rPr>
              <a:t>Transparency to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25D45"/>
                </a:solidFill>
                <a:latin typeface="Proxima Nova" panose="02000506030000020004" pitchFamily="2" charset="0"/>
              </a:rPr>
              <a:t>Strategies to share </a:t>
            </a:r>
            <a:r>
              <a:rPr lang="en-US" sz="2400" b="1" dirty="0" err="1">
                <a:solidFill>
                  <a:srgbClr val="025D45"/>
                </a:solidFill>
                <a:latin typeface="Proxima Nova" panose="02000506030000020004" pitchFamily="2" charset="0"/>
              </a:rPr>
              <a:t>SROI</a:t>
            </a:r>
            <a:r>
              <a:rPr lang="en-US" sz="2400" b="1" dirty="0">
                <a:solidFill>
                  <a:srgbClr val="025D45"/>
                </a:solidFill>
                <a:latin typeface="Proxima Nova" panose="02000506030000020004" pitchFamily="2" charset="0"/>
              </a:rPr>
              <a: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025D45"/>
              </a:solidFill>
              <a:latin typeface="Proxima Nova" panose="0200050603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25D45"/>
                </a:solidFill>
                <a:latin typeface="Proxima Nova" panose="02000506030000020004" pitchFamily="2" charset="0"/>
              </a:rPr>
              <a:t>ONE PAGER</a:t>
            </a:r>
          </a:p>
          <a:p>
            <a:pPr algn="ctr"/>
            <a:endParaRPr lang="en-US" sz="3200" b="1" dirty="0">
              <a:solidFill>
                <a:srgbClr val="025D45"/>
              </a:solidFill>
              <a:latin typeface="Proxima Nova" panose="02000506030000020004" pitchFamily="2" charset="0"/>
            </a:endParaRPr>
          </a:p>
          <a:p>
            <a:pPr algn="ctr"/>
            <a:endParaRPr lang="en-US" sz="3200" b="1" dirty="0">
              <a:solidFill>
                <a:srgbClr val="025D45"/>
              </a:solidFill>
              <a:latin typeface="Proxima Nova" panose="02000506030000020004" pitchFamily="2" charset="0"/>
            </a:endParaRPr>
          </a:p>
          <a:p>
            <a:pPr marL="342900" indent="-342900" algn="ctr">
              <a:buFont typeface="Arial" panose="020B0604020202020204" pitchFamily="34" charset="0"/>
              <a:buChar char="•"/>
            </a:pPr>
            <a:endParaRPr lang="en-US" sz="2400" b="1" dirty="0">
              <a:solidFill>
                <a:srgbClr val="025D45"/>
              </a:solidFill>
              <a:latin typeface="Proxima Nova" panose="02000506030000020004" pitchFamily="2" charset="0"/>
            </a:endParaRPr>
          </a:p>
          <a:p>
            <a:pPr algn="ctr"/>
            <a:endParaRPr lang="en-US" sz="4000" b="1" dirty="0">
              <a:solidFill>
                <a:srgbClr val="025D45"/>
              </a:solidFill>
              <a:latin typeface="Proxima Nova" panose="02000506030000020004" pitchFamily="2" charset="0"/>
            </a:endParaRPr>
          </a:p>
        </p:txBody>
      </p:sp>
      <p:pic>
        <p:nvPicPr>
          <p:cNvPr id="6" name="Picture 5">
            <a:extLst>
              <a:ext uri="{FF2B5EF4-FFF2-40B4-BE49-F238E27FC236}">
                <a16:creationId xmlns:a16="http://schemas.microsoft.com/office/drawing/2014/main" id="{D046D91F-C315-2740-B80C-EFA708E6FBCF}"/>
              </a:ext>
            </a:extLst>
          </p:cNvPr>
          <p:cNvPicPr>
            <a:picLocks noChangeAspect="1"/>
          </p:cNvPicPr>
          <p:nvPr/>
        </p:nvPicPr>
        <p:blipFill>
          <a:blip r:embed="rId4"/>
          <a:stretch>
            <a:fillRect/>
          </a:stretch>
        </p:blipFill>
        <p:spPr>
          <a:xfrm>
            <a:off x="-40763" y="-7313"/>
            <a:ext cx="5704807" cy="6858000"/>
          </a:xfrm>
          <a:prstGeom prst="rect">
            <a:avLst/>
          </a:prstGeom>
        </p:spPr>
      </p:pic>
      <p:pic>
        <p:nvPicPr>
          <p:cNvPr id="8" name="Picture 7">
            <a:extLst>
              <a:ext uri="{FF2B5EF4-FFF2-40B4-BE49-F238E27FC236}">
                <a16:creationId xmlns:a16="http://schemas.microsoft.com/office/drawing/2014/main" id="{DCB08E72-FC67-9001-7891-5C3E4FC30F9F}"/>
              </a:ext>
            </a:extLst>
          </p:cNvPr>
          <p:cNvPicPr>
            <a:picLocks noChangeAspect="1"/>
          </p:cNvPicPr>
          <p:nvPr/>
        </p:nvPicPr>
        <p:blipFill>
          <a:blip r:embed="rId5"/>
          <a:stretch>
            <a:fillRect/>
          </a:stretch>
        </p:blipFill>
        <p:spPr>
          <a:xfrm>
            <a:off x="7866743" y="3271101"/>
            <a:ext cx="2292323" cy="2525673"/>
          </a:xfrm>
          <a:prstGeom prst="rect">
            <a:avLst/>
          </a:prstGeom>
        </p:spPr>
      </p:pic>
    </p:spTree>
    <p:extLst>
      <p:ext uri="{BB962C8B-B14F-4D97-AF65-F5344CB8AC3E}">
        <p14:creationId xmlns:p14="http://schemas.microsoft.com/office/powerpoint/2010/main" val="1539165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47B04-3C7C-E58B-B9F4-6E65402F8EA8}"/>
              </a:ext>
            </a:extLst>
          </p:cNvPr>
          <p:cNvGrpSpPr/>
          <p:nvPr/>
        </p:nvGrpSpPr>
        <p:grpSpPr>
          <a:xfrm>
            <a:off x="7327027" y="6192947"/>
            <a:ext cx="4837556" cy="335346"/>
            <a:chOff x="7711327" y="6194162"/>
            <a:chExt cx="4837556" cy="335346"/>
          </a:xfrm>
        </p:grpSpPr>
        <p:pic>
          <p:nvPicPr>
            <p:cNvPr id="5" name="Picture 4" descr="A green and black logo&#10;&#10;Description automatically generated">
              <a:extLst>
                <a:ext uri="{FF2B5EF4-FFF2-40B4-BE49-F238E27FC236}">
                  <a16:creationId xmlns:a16="http://schemas.microsoft.com/office/drawing/2014/main" id="{153456AD-FC9D-8D47-A9FC-C9823FFBCBF7}"/>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0" name="TextBox 9">
              <a:extLst>
                <a:ext uri="{FF2B5EF4-FFF2-40B4-BE49-F238E27FC236}">
                  <a16:creationId xmlns:a16="http://schemas.microsoft.com/office/drawing/2014/main" id="{3E6C32B9-237B-B6D5-28A7-D0B5CEF2D64F}"/>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1" name="Straight Connector 10">
              <a:extLst>
                <a:ext uri="{FF2B5EF4-FFF2-40B4-BE49-F238E27FC236}">
                  <a16:creationId xmlns:a16="http://schemas.microsoft.com/office/drawing/2014/main" id="{46FE495B-40FA-36AE-D22D-81DF9FD66402}"/>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B892A05-5293-1AF1-F834-47E2B6FA2AE9}"/>
              </a:ext>
            </a:extLst>
          </p:cNvPr>
          <p:cNvSpPr txBox="1"/>
          <p:nvPr/>
        </p:nvSpPr>
        <p:spPr>
          <a:xfrm>
            <a:off x="7736178" y="189437"/>
            <a:ext cx="4466606" cy="4401205"/>
          </a:xfrm>
          <a:prstGeom prst="rect">
            <a:avLst/>
          </a:prstGeom>
          <a:solidFill>
            <a:srgbClr val="FDFAF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atin typeface="Proxima Nova" panose="02000506030000020004" pitchFamily="2" charset="0"/>
              </a:rPr>
              <a:t>Transparency to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25D45"/>
                </a:solidFill>
                <a:latin typeface="Proxima Nova" panose="02000506030000020004" pitchFamily="2" charset="0"/>
              </a:rPr>
              <a:t>Strategies to share </a:t>
            </a:r>
            <a:r>
              <a:rPr lang="en-US" sz="2000" b="1" dirty="0" err="1">
                <a:solidFill>
                  <a:srgbClr val="025D45"/>
                </a:solidFill>
                <a:latin typeface="Proxima Nova" panose="02000506030000020004" pitchFamily="2" charset="0"/>
              </a:rPr>
              <a:t>SROI</a:t>
            </a:r>
            <a:r>
              <a:rPr lang="en-US" sz="2000" b="1" dirty="0">
                <a:solidFill>
                  <a:srgbClr val="025D45"/>
                </a:solidFill>
                <a:latin typeface="Proxima Nova" panose="02000506030000020004" pitchFamily="2" charset="0"/>
              </a:rPr>
              <a: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025D45"/>
              </a:solidFill>
              <a:latin typeface="Proxima Nova" panose="0200050603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25D45"/>
                </a:solidFill>
                <a:latin typeface="Proxima Nova" panose="02000506030000020004" pitchFamily="2" charset="0"/>
              </a:rPr>
              <a:t>VIDEO</a:t>
            </a:r>
          </a:p>
          <a:p>
            <a:pPr algn="ctr"/>
            <a:endParaRPr lang="en-US" sz="3200" b="1" dirty="0">
              <a:solidFill>
                <a:srgbClr val="025D45"/>
              </a:solidFill>
              <a:latin typeface="Proxima Nova" panose="02000506030000020004" pitchFamily="2" charset="0"/>
            </a:endParaRPr>
          </a:p>
          <a:p>
            <a:pPr algn="ctr"/>
            <a:endParaRPr lang="en-US" sz="3200" b="1" dirty="0">
              <a:solidFill>
                <a:srgbClr val="025D45"/>
              </a:solidFill>
              <a:latin typeface="Proxima Nova" panose="02000506030000020004" pitchFamily="2" charset="0"/>
            </a:endParaRPr>
          </a:p>
          <a:p>
            <a:pPr marL="342900" indent="-342900" algn="ctr">
              <a:buFont typeface="Arial" panose="020B0604020202020204" pitchFamily="34" charset="0"/>
              <a:buChar char="•"/>
            </a:pPr>
            <a:endParaRPr lang="en-US" sz="2400" b="1" dirty="0">
              <a:solidFill>
                <a:srgbClr val="025D45"/>
              </a:solidFill>
              <a:latin typeface="Proxima Nova" panose="02000506030000020004" pitchFamily="2" charset="0"/>
            </a:endParaRPr>
          </a:p>
          <a:p>
            <a:pPr algn="ctr"/>
            <a:endParaRPr lang="en-US" sz="4000" b="1" dirty="0">
              <a:solidFill>
                <a:srgbClr val="025D45"/>
              </a:solidFill>
              <a:latin typeface="Proxima Nova" panose="02000506030000020004" pitchFamily="2" charset="0"/>
            </a:endParaRPr>
          </a:p>
        </p:txBody>
      </p:sp>
      <p:sp>
        <p:nvSpPr>
          <p:cNvPr id="4" name="TextBox 3">
            <a:extLst>
              <a:ext uri="{FF2B5EF4-FFF2-40B4-BE49-F238E27FC236}">
                <a16:creationId xmlns:a16="http://schemas.microsoft.com/office/drawing/2014/main" id="{CC1AD772-3BCD-0666-EAF5-FC143024AFB6}"/>
              </a:ext>
            </a:extLst>
          </p:cNvPr>
          <p:cNvSpPr txBox="1"/>
          <p:nvPr/>
        </p:nvSpPr>
        <p:spPr>
          <a:xfrm>
            <a:off x="2707894" y="790031"/>
            <a:ext cx="6108568" cy="369332"/>
          </a:xfrm>
          <a:prstGeom prst="rect">
            <a:avLst/>
          </a:prstGeom>
          <a:noFill/>
        </p:spPr>
        <p:txBody>
          <a:bodyPr wrap="square">
            <a:spAutoFit/>
          </a:bodyPr>
          <a:lstStyle/>
          <a:p>
            <a:r>
              <a:rPr lang="en-US" dirty="0">
                <a:hlinkClick r:id="rId4"/>
              </a:rPr>
              <a:t>Fit to Navigate Video</a:t>
            </a:r>
            <a:endParaRPr lang="en-US" dirty="0"/>
          </a:p>
        </p:txBody>
      </p:sp>
      <p:pic>
        <p:nvPicPr>
          <p:cNvPr id="7" name="Picture 6">
            <a:extLst>
              <a:ext uri="{FF2B5EF4-FFF2-40B4-BE49-F238E27FC236}">
                <a16:creationId xmlns:a16="http://schemas.microsoft.com/office/drawing/2014/main" id="{92D18C1D-B00D-9BA2-531A-89614A5228CC}"/>
              </a:ext>
            </a:extLst>
          </p:cNvPr>
          <p:cNvPicPr>
            <a:picLocks noChangeAspect="1"/>
          </p:cNvPicPr>
          <p:nvPr/>
        </p:nvPicPr>
        <p:blipFill>
          <a:blip r:embed="rId5"/>
          <a:stretch>
            <a:fillRect/>
          </a:stretch>
        </p:blipFill>
        <p:spPr>
          <a:xfrm>
            <a:off x="1121790" y="1653774"/>
            <a:ext cx="5629487" cy="3252878"/>
          </a:xfrm>
          <a:prstGeom prst="rect">
            <a:avLst/>
          </a:prstGeom>
        </p:spPr>
      </p:pic>
    </p:spTree>
    <p:extLst>
      <p:ext uri="{BB962C8B-B14F-4D97-AF65-F5344CB8AC3E}">
        <p14:creationId xmlns:p14="http://schemas.microsoft.com/office/powerpoint/2010/main" val="2123646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8CE79DD-2266-6F2A-AEAB-83D51691F618}"/>
              </a:ext>
            </a:extLst>
          </p:cNvPr>
          <p:cNvGrpSpPr/>
          <p:nvPr/>
        </p:nvGrpSpPr>
        <p:grpSpPr>
          <a:xfrm>
            <a:off x="7327027" y="6192947"/>
            <a:ext cx="4837556" cy="335346"/>
            <a:chOff x="7711327" y="6194162"/>
            <a:chExt cx="4837556" cy="335346"/>
          </a:xfrm>
        </p:grpSpPr>
        <p:pic>
          <p:nvPicPr>
            <p:cNvPr id="6" name="Picture 5" descr="A green and black logo&#10;&#10;Description automatically generated">
              <a:extLst>
                <a:ext uri="{FF2B5EF4-FFF2-40B4-BE49-F238E27FC236}">
                  <a16:creationId xmlns:a16="http://schemas.microsoft.com/office/drawing/2014/main" id="{FE7FE538-E7EE-4E4A-C13B-166A0444B395}"/>
                </a:ext>
              </a:extLst>
            </p:cNvPr>
            <p:cNvPicPr>
              <a:picLocks noChangeAspect="1"/>
            </p:cNvPicPr>
            <p:nvPr/>
          </p:nvPicPr>
          <p:blipFill>
            <a:blip r:embed="rId3"/>
            <a:stretch>
              <a:fillRect/>
            </a:stretch>
          </p:blipFill>
          <p:spPr>
            <a:xfrm>
              <a:off x="7711327" y="6250607"/>
              <a:ext cx="681938" cy="278901"/>
            </a:xfrm>
            <a:prstGeom prst="rect">
              <a:avLst/>
            </a:prstGeom>
          </p:spPr>
        </p:pic>
        <p:sp>
          <p:nvSpPr>
            <p:cNvPr id="7" name="TextBox 6">
              <a:extLst>
                <a:ext uri="{FF2B5EF4-FFF2-40B4-BE49-F238E27FC236}">
                  <a16:creationId xmlns:a16="http://schemas.microsoft.com/office/drawing/2014/main" id="{A3AB2E7D-F833-BBE2-65F6-CA9EC1F20E0B}"/>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9" name="Straight Connector 8">
              <a:extLst>
                <a:ext uri="{FF2B5EF4-FFF2-40B4-BE49-F238E27FC236}">
                  <a16:creationId xmlns:a16="http://schemas.microsoft.com/office/drawing/2014/main" id="{0FA20392-E2F9-8ACD-5F09-4883EC1677C3}"/>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111F6B7D-219D-F450-0F7E-05D44D4572BF}"/>
              </a:ext>
            </a:extLst>
          </p:cNvPr>
          <p:cNvSpPr txBox="1"/>
          <p:nvPr/>
        </p:nvSpPr>
        <p:spPr>
          <a:xfrm>
            <a:off x="553155" y="667313"/>
            <a:ext cx="11487953" cy="584775"/>
          </a:xfrm>
          <a:prstGeom prst="rect">
            <a:avLst/>
          </a:prstGeom>
          <a:noFill/>
        </p:spPr>
        <p:txBody>
          <a:bodyPr wrap="square" rtlCol="0">
            <a:spAutoFit/>
          </a:bodyPr>
          <a:lstStyle/>
          <a:p>
            <a:r>
              <a:rPr lang="en-US" sz="3200" b="1" dirty="0">
                <a:solidFill>
                  <a:srgbClr val="025D45"/>
                </a:solidFill>
                <a:latin typeface="Proxima Nova" panose="02000506030000020004"/>
              </a:rPr>
              <a:t>Recommendations</a:t>
            </a:r>
          </a:p>
        </p:txBody>
      </p:sp>
      <p:sp>
        <p:nvSpPr>
          <p:cNvPr id="2" name="TextBox 1">
            <a:extLst>
              <a:ext uri="{FF2B5EF4-FFF2-40B4-BE49-F238E27FC236}">
                <a16:creationId xmlns:a16="http://schemas.microsoft.com/office/drawing/2014/main" id="{34ECC317-FA64-0D62-168A-38985F01AF4A}"/>
              </a:ext>
            </a:extLst>
          </p:cNvPr>
          <p:cNvSpPr txBox="1"/>
          <p:nvPr/>
        </p:nvSpPr>
        <p:spPr>
          <a:xfrm>
            <a:off x="553155" y="1604815"/>
            <a:ext cx="9957731" cy="4862870"/>
          </a:xfrm>
          <a:prstGeom prst="rect">
            <a:avLst/>
          </a:prstGeom>
          <a:noFill/>
        </p:spPr>
        <p:txBody>
          <a:bodyPr wrap="square" rtlCol="0">
            <a:spAutoFit/>
          </a:bodyPr>
          <a:lstStyle/>
          <a:p>
            <a:pPr algn="l" rtl="0" fontAlgn="base">
              <a:buFont typeface="Arial" panose="020B0604020202020204" pitchFamily="34" charset="0"/>
              <a:buChar char="•"/>
            </a:pPr>
            <a:r>
              <a:rPr lang="en-US" sz="1800" b="0" i="1" dirty="0">
                <a:solidFill>
                  <a:srgbClr val="000000"/>
                </a:solidFill>
                <a:effectLst/>
                <a:latin typeface="Times New Roman" panose="02020603050405020304" pitchFamily="18" charset="0"/>
              </a:rPr>
              <a:t>For local communities and funders:</a:t>
            </a:r>
            <a:r>
              <a:rPr lang="en-US" sz="1800" b="0" i="0" dirty="0">
                <a:solidFill>
                  <a:srgbClr val="000000"/>
                </a:solidFill>
                <a:effectLst/>
                <a:latin typeface="Times New Roman" panose="02020603050405020304" pitchFamily="18" charset="0"/>
              </a:rPr>
              <a:t> Each year, regional transportation agencies struggle to find local matching funding, which helps to secure funding for vehicles, mobility managers, and rides for individuals with low incomes. Increasing support for local funding match for transportation would increase capacity, which would further increase social impact.</a:t>
            </a:r>
          </a:p>
          <a:p>
            <a:pPr algn="l" rtl="0" fontAlgn="base"/>
            <a:r>
              <a:rPr lang="en-US" sz="1800" b="0" i="0" dirty="0">
                <a:solidFill>
                  <a:srgbClr val="000000"/>
                </a:solidFill>
                <a:effectLst/>
                <a:latin typeface="Times New Roman" panose="02020603050405020304" pitchFamily="18" charset="0"/>
              </a:rPr>
              <a:t>  </a:t>
            </a:r>
          </a:p>
          <a:p>
            <a:pPr algn="l" rtl="0" fontAlgn="base">
              <a:buFont typeface="Arial" panose="020B0604020202020204" pitchFamily="34" charset="0"/>
              <a:buChar char="•"/>
            </a:pPr>
            <a:r>
              <a:rPr lang="en-US" sz="1800" b="0" i="1" dirty="0">
                <a:solidFill>
                  <a:srgbClr val="000000"/>
                </a:solidFill>
                <a:effectLst/>
                <a:latin typeface="Times New Roman" panose="02020603050405020304" pitchFamily="18" charset="0"/>
              </a:rPr>
              <a:t>For employers: </a:t>
            </a:r>
            <a:r>
              <a:rPr lang="en-US" sz="1800" b="0" i="0" dirty="0">
                <a:solidFill>
                  <a:srgbClr val="000000"/>
                </a:solidFill>
                <a:effectLst/>
                <a:latin typeface="Times New Roman" panose="02020603050405020304" pitchFamily="18" charset="0"/>
              </a:rPr>
              <a:t>Collaboration between employers and local transportation providers, including possible employee-funded transportation options for employees, may attract more employees and decrease employee absenteeism and turnover costs. </a:t>
            </a:r>
          </a:p>
          <a:p>
            <a:pPr algn="l" rtl="0" fontAlgn="base"/>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1" dirty="0">
                <a:solidFill>
                  <a:srgbClr val="000000"/>
                </a:solidFill>
                <a:effectLst/>
                <a:latin typeface="Times New Roman" panose="02020603050405020304" pitchFamily="18" charset="0"/>
              </a:rPr>
              <a:t>For Medicaid:</a:t>
            </a:r>
            <a:r>
              <a:rPr lang="en-US" sz="1800" b="0" i="0" dirty="0">
                <a:solidFill>
                  <a:srgbClr val="000000"/>
                </a:solidFill>
                <a:effectLst/>
                <a:latin typeface="Times New Roman" panose="02020603050405020304" pitchFamily="18" charset="0"/>
              </a:rPr>
              <a:t> Non-emergency medical transportation provides a strong social return on investment that would be able to support reimbursement for actual trip costs, and reimbursement for trip no-shows or last-minute calculations.   </a:t>
            </a:r>
          </a:p>
          <a:p>
            <a:pPr algn="l" rtl="0" fontAlgn="base"/>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1" dirty="0">
                <a:solidFill>
                  <a:srgbClr val="000000"/>
                </a:solidFill>
                <a:effectLst/>
                <a:latin typeface="Times New Roman" panose="02020603050405020304" pitchFamily="18" charset="0"/>
              </a:rPr>
              <a:t>For caregivers:</a:t>
            </a:r>
            <a:r>
              <a:rPr lang="en-US" sz="1800" b="0" i="0" dirty="0">
                <a:solidFill>
                  <a:srgbClr val="000000"/>
                </a:solidFill>
                <a:effectLst/>
                <a:latin typeface="Times New Roman" panose="02020603050405020304" pitchFamily="18" charset="0"/>
              </a:rPr>
              <a:t> Advocating on a local level for strengthening local transportation through increased funding and awareness will help to ensure the availability of an important resource to help alleviate the substantial burden on many caregivers.</a:t>
            </a:r>
            <a:r>
              <a:rPr lang="en-US" sz="1800" b="0" i="0" dirty="0">
                <a:solidFill>
                  <a:srgbClr val="000000"/>
                </a:solidFill>
                <a:effectLst/>
                <a:latin typeface="Calibri" panose="020F0502020204030204" pitchFamily="34" charset="0"/>
              </a:rPr>
              <a:t>  </a:t>
            </a:r>
            <a:endParaRPr lang="en-US" sz="1800" b="0" i="0" dirty="0">
              <a:solidFill>
                <a:srgbClr val="000000"/>
              </a:solidFill>
              <a:effectLst/>
              <a:latin typeface="Segoe UI" panose="020B0502040204020203" pitchFamily="34" charset="0"/>
            </a:endParaRPr>
          </a:p>
          <a:p>
            <a:r>
              <a:rPr lang="en-US" sz="2200" dirty="0">
                <a:latin typeface="Proxima Nova" panose="02000506030000020004" pitchFamily="2" charset="0"/>
              </a:rPr>
              <a:t> </a:t>
            </a:r>
          </a:p>
        </p:txBody>
      </p:sp>
    </p:spTree>
    <p:extLst>
      <p:ext uri="{BB962C8B-B14F-4D97-AF65-F5344CB8AC3E}">
        <p14:creationId xmlns:p14="http://schemas.microsoft.com/office/powerpoint/2010/main" val="226708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7" name="Picture 6" descr="A screenshot of a cell phone&#10;&#10;Description automatically generated">
            <a:extLst>
              <a:ext uri="{FF2B5EF4-FFF2-40B4-BE49-F238E27FC236}">
                <a16:creationId xmlns:a16="http://schemas.microsoft.com/office/drawing/2014/main" id="{B8EEBD4B-EC25-706C-0700-726C6387ED2E}"/>
              </a:ext>
            </a:extLst>
          </p:cNvPr>
          <p:cNvPicPr>
            <a:picLocks noChangeAspect="1"/>
          </p:cNvPicPr>
          <p:nvPr/>
        </p:nvPicPr>
        <p:blipFill rotWithShape="1">
          <a:blip r:embed="rId4"/>
          <a:srcRect t="29648"/>
          <a:stretch/>
        </p:blipFill>
        <p:spPr>
          <a:xfrm>
            <a:off x="27417" y="-21212"/>
            <a:ext cx="3970254" cy="6982905"/>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6DAC3B91-22A8-1DC9-B811-09EA145F6E6E}"/>
              </a:ext>
            </a:extLst>
          </p:cNvPr>
          <p:cNvPicPr>
            <a:picLocks noChangeAspect="1"/>
          </p:cNvPicPr>
          <p:nvPr/>
        </p:nvPicPr>
        <p:blipFill rotWithShape="1">
          <a:blip r:embed="rId5"/>
          <a:srcRect b="75670"/>
          <a:stretch/>
        </p:blipFill>
        <p:spPr>
          <a:xfrm>
            <a:off x="5175315" y="1348033"/>
            <a:ext cx="5446296" cy="3312695"/>
          </a:xfrm>
          <a:prstGeom prst="rect">
            <a:avLst/>
          </a:prstGeom>
        </p:spPr>
      </p:pic>
      <p:sp>
        <p:nvSpPr>
          <p:cNvPr id="16" name="TextBox 15">
            <a:extLst>
              <a:ext uri="{FF2B5EF4-FFF2-40B4-BE49-F238E27FC236}">
                <a16:creationId xmlns:a16="http://schemas.microsoft.com/office/drawing/2014/main" id="{6DF0525A-BF3A-A361-0F52-90C67D35C566}"/>
              </a:ext>
            </a:extLst>
          </p:cNvPr>
          <p:cNvSpPr txBox="1"/>
          <p:nvPr/>
        </p:nvSpPr>
        <p:spPr>
          <a:xfrm>
            <a:off x="5175315" y="4396919"/>
            <a:ext cx="5137608" cy="215444"/>
          </a:xfrm>
          <a:prstGeom prst="rect">
            <a:avLst/>
          </a:prstGeom>
          <a:noFill/>
        </p:spPr>
        <p:txBody>
          <a:bodyPr wrap="square" rtlCol="0">
            <a:spAutoFit/>
          </a:bodyPr>
          <a:lstStyle/>
          <a:p>
            <a:r>
              <a:rPr lang="en-US" sz="800" dirty="0"/>
              <a:t>*Before sensitivity analysis and discounting is applied</a:t>
            </a:r>
          </a:p>
        </p:txBody>
      </p:sp>
    </p:spTree>
    <p:extLst>
      <p:ext uri="{BB962C8B-B14F-4D97-AF65-F5344CB8AC3E}">
        <p14:creationId xmlns:p14="http://schemas.microsoft.com/office/powerpoint/2010/main" val="961080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8CE79DD-2266-6F2A-AEAB-83D51691F618}"/>
              </a:ext>
            </a:extLst>
          </p:cNvPr>
          <p:cNvGrpSpPr/>
          <p:nvPr/>
        </p:nvGrpSpPr>
        <p:grpSpPr>
          <a:xfrm>
            <a:off x="7327027" y="6192947"/>
            <a:ext cx="4837556" cy="335346"/>
            <a:chOff x="7711327" y="6194162"/>
            <a:chExt cx="4837556" cy="335346"/>
          </a:xfrm>
        </p:grpSpPr>
        <p:pic>
          <p:nvPicPr>
            <p:cNvPr id="6" name="Picture 5" descr="A green and black logo&#10;&#10;Description automatically generated">
              <a:extLst>
                <a:ext uri="{FF2B5EF4-FFF2-40B4-BE49-F238E27FC236}">
                  <a16:creationId xmlns:a16="http://schemas.microsoft.com/office/drawing/2014/main" id="{FE7FE538-E7EE-4E4A-C13B-166A0444B395}"/>
                </a:ext>
              </a:extLst>
            </p:cNvPr>
            <p:cNvPicPr>
              <a:picLocks noChangeAspect="1"/>
            </p:cNvPicPr>
            <p:nvPr/>
          </p:nvPicPr>
          <p:blipFill>
            <a:blip r:embed="rId3"/>
            <a:stretch>
              <a:fillRect/>
            </a:stretch>
          </p:blipFill>
          <p:spPr>
            <a:xfrm>
              <a:off x="7711327" y="6250607"/>
              <a:ext cx="681938" cy="278901"/>
            </a:xfrm>
            <a:prstGeom prst="rect">
              <a:avLst/>
            </a:prstGeom>
          </p:spPr>
        </p:pic>
        <p:sp>
          <p:nvSpPr>
            <p:cNvPr id="7" name="TextBox 6">
              <a:extLst>
                <a:ext uri="{FF2B5EF4-FFF2-40B4-BE49-F238E27FC236}">
                  <a16:creationId xmlns:a16="http://schemas.microsoft.com/office/drawing/2014/main" id="{A3AB2E7D-F833-BBE2-65F6-CA9EC1F20E0B}"/>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9" name="Straight Connector 8">
              <a:extLst>
                <a:ext uri="{FF2B5EF4-FFF2-40B4-BE49-F238E27FC236}">
                  <a16:creationId xmlns:a16="http://schemas.microsoft.com/office/drawing/2014/main" id="{0FA20392-E2F9-8ACD-5F09-4883EC1677C3}"/>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111F6B7D-219D-F450-0F7E-05D44D4572BF}"/>
              </a:ext>
            </a:extLst>
          </p:cNvPr>
          <p:cNvSpPr txBox="1"/>
          <p:nvPr/>
        </p:nvSpPr>
        <p:spPr>
          <a:xfrm>
            <a:off x="553155" y="667313"/>
            <a:ext cx="11487953" cy="584775"/>
          </a:xfrm>
          <a:prstGeom prst="rect">
            <a:avLst/>
          </a:prstGeom>
          <a:noFill/>
        </p:spPr>
        <p:txBody>
          <a:bodyPr wrap="square" rtlCol="0">
            <a:spAutoFit/>
          </a:bodyPr>
          <a:lstStyle/>
          <a:p>
            <a:r>
              <a:rPr lang="en-US" sz="3200" b="1" dirty="0">
                <a:solidFill>
                  <a:srgbClr val="025D45"/>
                </a:solidFill>
                <a:latin typeface="Proxima Nova" panose="02000506030000020004"/>
              </a:rPr>
              <a:t>Conclusion</a:t>
            </a:r>
          </a:p>
        </p:txBody>
      </p:sp>
      <p:sp>
        <p:nvSpPr>
          <p:cNvPr id="2" name="TextBox 1">
            <a:extLst>
              <a:ext uri="{FF2B5EF4-FFF2-40B4-BE49-F238E27FC236}">
                <a16:creationId xmlns:a16="http://schemas.microsoft.com/office/drawing/2014/main" id="{34ECC317-FA64-0D62-168A-38985F01AF4A}"/>
              </a:ext>
            </a:extLst>
          </p:cNvPr>
          <p:cNvSpPr txBox="1"/>
          <p:nvPr/>
        </p:nvSpPr>
        <p:spPr>
          <a:xfrm>
            <a:off x="553156" y="1859339"/>
            <a:ext cx="4208967" cy="2462213"/>
          </a:xfrm>
          <a:prstGeom prst="rect">
            <a:avLst/>
          </a:prstGeom>
          <a:noFill/>
        </p:spPr>
        <p:txBody>
          <a:bodyPr wrap="square" rtlCol="0">
            <a:spAutoFit/>
          </a:bodyPr>
          <a:lstStyle/>
          <a:p>
            <a:r>
              <a:rPr lang="en-US" sz="2200" dirty="0">
                <a:latin typeface="Proxima Nova" panose="02000506030000020004" pitchFamily="2" charset="0"/>
              </a:rPr>
              <a:t>Full report will available by request after feedback </a:t>
            </a:r>
            <a:r>
              <a:rPr lang="en-US" sz="2200">
                <a:latin typeface="Proxima Nova" panose="02000506030000020004" pitchFamily="2" charset="0"/>
              </a:rPr>
              <a:t>is incorporated.</a:t>
            </a:r>
            <a:endParaRPr lang="en-US" sz="2200" dirty="0">
              <a:latin typeface="Proxima Nova" panose="02000506030000020004" pitchFamily="2" charset="0"/>
            </a:endParaRPr>
          </a:p>
          <a:p>
            <a:endParaRPr lang="en-US" sz="2200" dirty="0">
              <a:latin typeface="Proxima Nova" panose="02000506030000020004" pitchFamily="2" charset="0"/>
            </a:endParaRPr>
          </a:p>
          <a:p>
            <a:r>
              <a:rPr lang="en-US" sz="2200" dirty="0">
                <a:latin typeface="Proxima Nova" panose="02000506030000020004" pitchFamily="2" charset="0"/>
              </a:rPr>
              <a:t>One pagers will be finished in February 2024.</a:t>
            </a:r>
          </a:p>
          <a:p>
            <a:r>
              <a:rPr lang="en-US" sz="2200" dirty="0">
                <a:latin typeface="Proxima Nova" panose="02000506030000020004" pitchFamily="2" charset="0"/>
              </a:rPr>
              <a:t> </a:t>
            </a:r>
          </a:p>
        </p:txBody>
      </p:sp>
      <p:sp>
        <p:nvSpPr>
          <p:cNvPr id="3" name="Rectangle 2">
            <a:extLst>
              <a:ext uri="{FF2B5EF4-FFF2-40B4-BE49-F238E27FC236}">
                <a16:creationId xmlns:a16="http://schemas.microsoft.com/office/drawing/2014/main" id="{348359E7-220C-1471-4E50-5B705DFB8086}"/>
              </a:ext>
            </a:extLst>
          </p:cNvPr>
          <p:cNvSpPr/>
          <p:nvPr/>
        </p:nvSpPr>
        <p:spPr>
          <a:xfrm>
            <a:off x="6427960" y="1692998"/>
            <a:ext cx="4581054" cy="2569332"/>
          </a:xfrm>
          <a:prstGeom prst="rect">
            <a:avLst/>
          </a:prstGeom>
          <a:solidFill>
            <a:srgbClr val="E4D9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5891A7-4ED2-E5C0-A8C8-2F4544678FDF}"/>
              </a:ext>
            </a:extLst>
          </p:cNvPr>
          <p:cNvSpPr txBox="1"/>
          <p:nvPr/>
        </p:nvSpPr>
        <p:spPr>
          <a:xfrm>
            <a:off x="6633143" y="2684607"/>
            <a:ext cx="4150813" cy="707886"/>
          </a:xfrm>
          <a:prstGeom prst="rect">
            <a:avLst/>
          </a:prstGeom>
          <a:noFill/>
        </p:spPr>
        <p:txBody>
          <a:bodyPr wrap="square" rtlCol="0">
            <a:spAutoFit/>
          </a:bodyPr>
          <a:lstStyle/>
          <a:p>
            <a:r>
              <a:rPr lang="en-US" sz="4000" b="1" dirty="0">
                <a:solidFill>
                  <a:srgbClr val="025D45"/>
                </a:solidFill>
                <a:latin typeface="Proxima Nova" panose="02000506030000020004" pitchFamily="2" charset="0"/>
              </a:rPr>
              <a:t>$5.43 - $9.13</a:t>
            </a:r>
          </a:p>
        </p:txBody>
      </p:sp>
      <p:sp>
        <p:nvSpPr>
          <p:cNvPr id="11" name="TextBox 10">
            <a:extLst>
              <a:ext uri="{FF2B5EF4-FFF2-40B4-BE49-F238E27FC236}">
                <a16:creationId xmlns:a16="http://schemas.microsoft.com/office/drawing/2014/main" id="{00FB8783-F313-8733-F332-40F049958A5F}"/>
              </a:ext>
            </a:extLst>
          </p:cNvPr>
          <p:cNvSpPr txBox="1"/>
          <p:nvPr/>
        </p:nvSpPr>
        <p:spPr>
          <a:xfrm>
            <a:off x="6633144" y="3429861"/>
            <a:ext cx="6097554" cy="338554"/>
          </a:xfrm>
          <a:prstGeom prst="rect">
            <a:avLst/>
          </a:prstGeom>
          <a:noFill/>
        </p:spPr>
        <p:txBody>
          <a:bodyPr wrap="square">
            <a:spAutoFit/>
          </a:bodyPr>
          <a:lstStyle/>
          <a:p>
            <a:r>
              <a:rPr lang="en-US" sz="1600" b="1" dirty="0">
                <a:solidFill>
                  <a:srgbClr val="025D45"/>
                </a:solidFill>
                <a:latin typeface="Proxima Nova" panose="02000506030000020004" pitchFamily="2" charset="0"/>
              </a:rPr>
              <a:t>OF SOCIAL VALUE</a:t>
            </a:r>
          </a:p>
        </p:txBody>
      </p:sp>
      <p:sp>
        <p:nvSpPr>
          <p:cNvPr id="17" name="TextBox 16">
            <a:extLst>
              <a:ext uri="{FF2B5EF4-FFF2-40B4-BE49-F238E27FC236}">
                <a16:creationId xmlns:a16="http://schemas.microsoft.com/office/drawing/2014/main" id="{0669B3A4-AE64-3F1A-16CE-3FA067C96D76}"/>
              </a:ext>
            </a:extLst>
          </p:cNvPr>
          <p:cNvSpPr txBox="1"/>
          <p:nvPr/>
        </p:nvSpPr>
        <p:spPr>
          <a:xfrm>
            <a:off x="6556537" y="1764674"/>
            <a:ext cx="4524905" cy="830997"/>
          </a:xfrm>
          <a:prstGeom prst="rect">
            <a:avLst/>
          </a:prstGeom>
          <a:noFill/>
        </p:spPr>
        <p:txBody>
          <a:bodyPr wrap="square" rtlCol="0">
            <a:spAutoFit/>
          </a:bodyPr>
          <a:lstStyle/>
          <a:p>
            <a:r>
              <a:rPr lang="en-US" sz="1600" b="1" dirty="0">
                <a:solidFill>
                  <a:srgbClr val="025D45"/>
                </a:solidFill>
                <a:latin typeface="Proxima Nova" panose="02000506030000020004" pitchFamily="2" charset="0"/>
              </a:rPr>
              <a:t>FOR EVERY $1 INVESTED </a:t>
            </a:r>
          </a:p>
          <a:p>
            <a:r>
              <a:rPr lang="en-US" sz="1600" b="1" dirty="0">
                <a:solidFill>
                  <a:srgbClr val="025D45"/>
                </a:solidFill>
                <a:latin typeface="Proxima Nova" panose="02000506030000020004" pitchFamily="2" charset="0"/>
              </a:rPr>
              <a:t>OMEGA Transportation and Transit GENERATED</a:t>
            </a:r>
          </a:p>
        </p:txBody>
      </p:sp>
    </p:spTree>
    <p:extLst>
      <p:ext uri="{BB962C8B-B14F-4D97-AF65-F5344CB8AC3E}">
        <p14:creationId xmlns:p14="http://schemas.microsoft.com/office/powerpoint/2010/main" val="394566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584775"/>
          </a:xfrm>
          <a:prstGeom prst="rect">
            <a:avLst/>
          </a:prstGeom>
          <a:noFill/>
        </p:spPr>
        <p:txBody>
          <a:bodyPr wrap="square">
            <a:spAutoFit/>
          </a:bodyPr>
          <a:lstStyle/>
          <a:p>
            <a:r>
              <a:rPr lang="en-US" sz="3200" b="1" dirty="0">
                <a:solidFill>
                  <a:srgbClr val="025D45"/>
                </a:solidFill>
                <a:latin typeface="Proxima Nova" panose="02000506030000020004" pitchFamily="2" charset="0"/>
              </a:rPr>
              <a:t>What does this report do?</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FD24184-4E64-88A3-0EF2-C098BE628237}"/>
              </a:ext>
            </a:extLst>
          </p:cNvPr>
          <p:cNvSpPr txBox="1"/>
          <p:nvPr/>
        </p:nvSpPr>
        <p:spPr>
          <a:xfrm>
            <a:off x="795130" y="1411357"/>
            <a:ext cx="10247238" cy="2215991"/>
          </a:xfrm>
          <a:prstGeom prst="rect">
            <a:avLst/>
          </a:prstGeom>
          <a:noFill/>
        </p:spPr>
        <p:txBody>
          <a:bodyPr wrap="square" rtlCol="0">
            <a:spAutoFit/>
          </a:bodyPr>
          <a:lstStyle/>
          <a:p>
            <a:pPr marL="285750" indent="-285750">
              <a:buFont typeface="Arial" panose="020B0604020202020204" pitchFamily="34" charset="0"/>
              <a:buChar char="•"/>
            </a:pPr>
            <a:r>
              <a:rPr lang="en-US" sz="2400" dirty="0"/>
              <a:t>Presents the issue behind each outcome</a:t>
            </a:r>
          </a:p>
          <a:p>
            <a:pPr marL="285750" indent="-285750">
              <a:buFont typeface="Arial" panose="020B0604020202020204" pitchFamily="34" charset="0"/>
              <a:buChar char="•"/>
            </a:pPr>
            <a:r>
              <a:rPr lang="en-US" sz="2400" dirty="0"/>
              <a:t>Contextualizes the issue/outcome regionally</a:t>
            </a:r>
          </a:p>
          <a:p>
            <a:pPr marL="285750" indent="-285750">
              <a:buFont typeface="Arial" panose="020B0604020202020204" pitchFamily="34" charset="0"/>
              <a:buChar char="•"/>
            </a:pPr>
            <a:r>
              <a:rPr lang="en-US" sz="2400" dirty="0"/>
              <a:t>Offers regional survey data</a:t>
            </a:r>
          </a:p>
          <a:p>
            <a:pPr marL="285750" indent="-285750">
              <a:buFont typeface="Arial" panose="020B0604020202020204" pitchFamily="34" charset="0"/>
              <a:buChar char="•"/>
            </a:pPr>
            <a:r>
              <a:rPr lang="en-US" sz="2400" dirty="0"/>
              <a:t>Explains </a:t>
            </a:r>
            <a:r>
              <a:rPr lang="en-US" sz="2400" dirty="0" err="1"/>
              <a:t>OMEGA’s</a:t>
            </a:r>
            <a:r>
              <a:rPr lang="en-US" sz="2400" dirty="0"/>
              <a:t> current contribution</a:t>
            </a:r>
          </a:p>
          <a:p>
            <a:pPr marL="285750" indent="-285750">
              <a:buFont typeface="Arial" panose="020B0604020202020204" pitchFamily="34" charset="0"/>
              <a:buChar char="•"/>
            </a:pPr>
            <a:r>
              <a:rPr lang="en-US" sz="2400" dirty="0"/>
              <a:t>Monetizes the value of that contribution</a:t>
            </a:r>
          </a:p>
          <a:p>
            <a:endParaRPr lang="en-US" dirty="0"/>
          </a:p>
        </p:txBody>
      </p:sp>
    </p:spTree>
    <p:extLst>
      <p:ext uri="{BB962C8B-B14F-4D97-AF65-F5344CB8AC3E}">
        <p14:creationId xmlns:p14="http://schemas.microsoft.com/office/powerpoint/2010/main" val="196158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1077218"/>
          </a:xfrm>
          <a:prstGeom prst="rect">
            <a:avLst/>
          </a:prstGeom>
          <a:noFill/>
        </p:spPr>
        <p:txBody>
          <a:bodyPr wrap="square">
            <a:spAutoFit/>
          </a:bodyPr>
          <a:lstStyle/>
          <a:p>
            <a:r>
              <a:rPr lang="en-US" sz="3200" b="1" dirty="0">
                <a:solidFill>
                  <a:srgbClr val="025D45"/>
                </a:solidFill>
                <a:latin typeface="Proxima Nova" panose="02000506030000020004" pitchFamily="2" charset="0"/>
              </a:rPr>
              <a:t>How does this report differ from other transportation benefits analyses?</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050" name="Picture 2">
            <a:extLst>
              <a:ext uri="{FF2B5EF4-FFF2-40B4-BE49-F238E27FC236}">
                <a16:creationId xmlns:a16="http://schemas.microsoft.com/office/drawing/2014/main" id="{DC21C8AC-210F-5846-578A-DA04FD3D7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63" y="1874847"/>
            <a:ext cx="5287528" cy="35549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3657534-53B7-F5A1-7933-80BBC6A7F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480" y="1874846"/>
            <a:ext cx="5749506" cy="35549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2C5A0B-7107-CEFB-5EDC-13440FD4A655}"/>
              </a:ext>
            </a:extLst>
          </p:cNvPr>
          <p:cNvSpPr txBox="1"/>
          <p:nvPr/>
        </p:nvSpPr>
        <p:spPr>
          <a:xfrm>
            <a:off x="998671" y="5694295"/>
            <a:ext cx="6094428" cy="369332"/>
          </a:xfrm>
          <a:prstGeom prst="rect">
            <a:avLst/>
          </a:prstGeom>
          <a:noFill/>
        </p:spPr>
        <p:txBody>
          <a:bodyPr wrap="square">
            <a:spAutoFit/>
          </a:bodyPr>
          <a:lstStyle/>
          <a:p>
            <a:pPr algn="l" rtl="0" fontAlgn="base"/>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Typical Transit Assessment Benefits Trees</a:t>
            </a:r>
            <a:endPar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3593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1077218"/>
          </a:xfrm>
          <a:prstGeom prst="rect">
            <a:avLst/>
          </a:prstGeom>
          <a:noFill/>
        </p:spPr>
        <p:txBody>
          <a:bodyPr wrap="square">
            <a:spAutoFit/>
          </a:bodyPr>
          <a:lstStyle/>
          <a:p>
            <a:r>
              <a:rPr lang="en-US" sz="3200" b="1" dirty="0">
                <a:solidFill>
                  <a:srgbClr val="025D45"/>
                </a:solidFill>
                <a:latin typeface="Proxima Nova" panose="02000506030000020004" pitchFamily="2" charset="0"/>
              </a:rPr>
              <a:t>How does this report differ from other transportation benefits analyses?</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 name="Diagram 1">
            <a:extLst>
              <a:ext uri="{FF2B5EF4-FFF2-40B4-BE49-F238E27FC236}">
                <a16:creationId xmlns:a16="http://schemas.microsoft.com/office/drawing/2014/main" id="{618E75AA-ED1E-6DAB-6C1E-54ABFD4931A5}"/>
              </a:ext>
            </a:extLst>
          </p:cNvPr>
          <p:cNvGraphicFramePr/>
          <p:nvPr>
            <p:extLst>
              <p:ext uri="{D42A27DB-BD31-4B8C-83A1-F6EECF244321}">
                <p14:modId xmlns:p14="http://schemas.microsoft.com/office/powerpoint/2010/main" val="2445293701"/>
              </p:ext>
            </p:extLst>
          </p:nvPr>
        </p:nvGraphicFramePr>
        <p:xfrm>
          <a:off x="276225" y="1659118"/>
          <a:ext cx="11253166" cy="4950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8A2A429-55D9-ADB8-BF58-54C6DADFCCB3}"/>
              </a:ext>
            </a:extLst>
          </p:cNvPr>
          <p:cNvSpPr txBox="1"/>
          <p:nvPr/>
        </p:nvSpPr>
        <p:spPr>
          <a:xfrm>
            <a:off x="6806153" y="4769960"/>
            <a:ext cx="3808425" cy="1200329"/>
          </a:xfrm>
          <a:prstGeom prst="rect">
            <a:avLst/>
          </a:prstGeom>
          <a:noFill/>
        </p:spPr>
        <p:txBody>
          <a:bodyPr wrap="square" rtlCol="0">
            <a:spAutoFit/>
          </a:bodyPr>
          <a:lstStyle/>
          <a:p>
            <a:pPr algn="l" rtl="0" fontAlgn="base"/>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OMEGA Region Transit and Transportation </a:t>
            </a:r>
            <a:r>
              <a:rPr lang="en-US" sz="1800" b="0" i="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SROI</a:t>
            </a:r>
            <a:endPar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r>
              <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Benefits Assessment Tree</a:t>
            </a:r>
          </a:p>
          <a:p>
            <a:r>
              <a:rPr lang="en-US" dirty="0"/>
              <a:t> </a:t>
            </a:r>
          </a:p>
        </p:txBody>
      </p:sp>
    </p:spTree>
    <p:extLst>
      <p:ext uri="{BB962C8B-B14F-4D97-AF65-F5344CB8AC3E}">
        <p14:creationId xmlns:p14="http://schemas.microsoft.com/office/powerpoint/2010/main" val="165292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8CE79DD-2266-6F2A-AEAB-83D51691F618}"/>
              </a:ext>
            </a:extLst>
          </p:cNvPr>
          <p:cNvGrpSpPr/>
          <p:nvPr/>
        </p:nvGrpSpPr>
        <p:grpSpPr>
          <a:xfrm>
            <a:off x="7327027" y="6192947"/>
            <a:ext cx="4837556" cy="335346"/>
            <a:chOff x="7711327" y="6194162"/>
            <a:chExt cx="4837556" cy="335346"/>
          </a:xfrm>
        </p:grpSpPr>
        <p:pic>
          <p:nvPicPr>
            <p:cNvPr id="6" name="Picture 5" descr="A green and black logo&#10;&#10;Description automatically generated">
              <a:extLst>
                <a:ext uri="{FF2B5EF4-FFF2-40B4-BE49-F238E27FC236}">
                  <a16:creationId xmlns:a16="http://schemas.microsoft.com/office/drawing/2014/main" id="{FE7FE538-E7EE-4E4A-C13B-166A0444B395}"/>
                </a:ext>
              </a:extLst>
            </p:cNvPr>
            <p:cNvPicPr>
              <a:picLocks noChangeAspect="1"/>
            </p:cNvPicPr>
            <p:nvPr/>
          </p:nvPicPr>
          <p:blipFill>
            <a:blip r:embed="rId3"/>
            <a:stretch>
              <a:fillRect/>
            </a:stretch>
          </p:blipFill>
          <p:spPr>
            <a:xfrm>
              <a:off x="7711327" y="6250607"/>
              <a:ext cx="681938" cy="278901"/>
            </a:xfrm>
            <a:prstGeom prst="rect">
              <a:avLst/>
            </a:prstGeom>
          </p:spPr>
        </p:pic>
        <p:sp>
          <p:nvSpPr>
            <p:cNvPr id="7" name="TextBox 6">
              <a:extLst>
                <a:ext uri="{FF2B5EF4-FFF2-40B4-BE49-F238E27FC236}">
                  <a16:creationId xmlns:a16="http://schemas.microsoft.com/office/drawing/2014/main" id="{A3AB2E7D-F833-BBE2-65F6-CA9EC1F20E0B}"/>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9" name="Straight Connector 8">
              <a:extLst>
                <a:ext uri="{FF2B5EF4-FFF2-40B4-BE49-F238E27FC236}">
                  <a16:creationId xmlns:a16="http://schemas.microsoft.com/office/drawing/2014/main" id="{0FA20392-E2F9-8ACD-5F09-4883EC1677C3}"/>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4ECC317-FA64-0D62-168A-38985F01AF4A}"/>
              </a:ext>
            </a:extLst>
          </p:cNvPr>
          <p:cNvSpPr txBox="1"/>
          <p:nvPr/>
        </p:nvSpPr>
        <p:spPr>
          <a:xfrm>
            <a:off x="553155" y="1885977"/>
            <a:ext cx="4208967" cy="4585871"/>
          </a:xfrm>
          <a:prstGeom prst="rect">
            <a:avLst/>
          </a:prstGeom>
          <a:noFill/>
        </p:spPr>
        <p:txBody>
          <a:bodyPr wrap="square" rtlCol="0">
            <a:spAutoFit/>
          </a:bodyPr>
          <a:lstStyle/>
          <a:p>
            <a:r>
              <a:rPr lang="en-US" sz="2400" b="1" dirty="0">
                <a:latin typeface="Proxima Nova" panose="02000506030000020004"/>
              </a:rPr>
              <a:t>Traditional analyses</a:t>
            </a:r>
          </a:p>
          <a:p>
            <a:endParaRPr lang="en-US" b="1" dirty="0">
              <a:latin typeface="Roboto" panose="02000000000000000000" pitchFamily="2" charset="0"/>
              <a:ea typeface="Roboto" panose="02000000000000000000" pitchFamily="2" charset="0"/>
              <a:cs typeface="Roboto" panose="02000000000000000000" pitchFamily="2" charset="0"/>
            </a:endParaRPr>
          </a:p>
          <a:p>
            <a:r>
              <a:rPr lang="en-US" sz="2000" dirty="0">
                <a:latin typeface="Roboto" panose="02000000000000000000" pitchFamily="2" charset="0"/>
                <a:ea typeface="Roboto" panose="02000000000000000000" pitchFamily="2" charset="0"/>
                <a:cs typeface="Roboto" panose="02000000000000000000" pitchFamily="2" charset="0"/>
              </a:rPr>
              <a:t>Results showed cost-benefit ratios of $2.16 for small urban transit ($2.60 for fixed route and $.64 for demand-response) and $1.12 for rural transit. “Though demand-response service is not found to have a high benefit-cost ratio, these services are considered to be very critical to the community to meet the mobility needs of the transportation disadvantaged.”</a:t>
            </a:r>
          </a:p>
          <a:p>
            <a:r>
              <a:rPr lang="en-US" sz="1000" dirty="0">
                <a:latin typeface="Roboto" panose="02000000000000000000" pitchFamily="2" charset="0"/>
                <a:ea typeface="Roboto" panose="02000000000000000000" pitchFamily="2" charset="0"/>
                <a:cs typeface="Roboto" panose="02000000000000000000" pitchFamily="2" charset="0"/>
                <a:hlinkClick r:id="rId4"/>
              </a:rPr>
              <a:t>National Center for Transit Research</a:t>
            </a:r>
          </a:p>
          <a:p>
            <a:r>
              <a:rPr lang="en-US" sz="1000" dirty="0">
                <a:latin typeface="Roboto" panose="02000000000000000000" pitchFamily="2" charset="0"/>
                <a:ea typeface="Roboto" panose="02000000000000000000" pitchFamily="2" charset="0"/>
                <a:cs typeface="Roboto" panose="02000000000000000000" pitchFamily="2" charset="0"/>
                <a:hlinkClick r:id="rId4"/>
              </a:rPr>
              <a:t>Cost-Benefit Analysis of Rural and Small Urban Transit</a:t>
            </a:r>
          </a:p>
          <a:p>
            <a:r>
              <a:rPr lang="en-US" sz="1000" dirty="0">
                <a:latin typeface="Roboto" panose="02000000000000000000" pitchFamily="2" charset="0"/>
                <a:ea typeface="Roboto" panose="02000000000000000000" pitchFamily="2" charset="0"/>
                <a:cs typeface="Roboto" panose="02000000000000000000" pitchFamily="2" charset="0"/>
                <a:hlinkClick r:id="rId4"/>
              </a:rPr>
              <a:t>July 2014</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3" name="Rectangle 2">
            <a:extLst>
              <a:ext uri="{FF2B5EF4-FFF2-40B4-BE49-F238E27FC236}">
                <a16:creationId xmlns:a16="http://schemas.microsoft.com/office/drawing/2014/main" id="{348359E7-220C-1471-4E50-5B705DFB8086}"/>
              </a:ext>
            </a:extLst>
          </p:cNvPr>
          <p:cNvSpPr/>
          <p:nvPr/>
        </p:nvSpPr>
        <p:spPr>
          <a:xfrm>
            <a:off x="6805555" y="2503753"/>
            <a:ext cx="4581054" cy="3618689"/>
          </a:xfrm>
          <a:prstGeom prst="rect">
            <a:avLst/>
          </a:prstGeom>
          <a:solidFill>
            <a:srgbClr val="E4D9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5891A7-4ED2-E5C0-A8C8-2F4544678FDF}"/>
              </a:ext>
            </a:extLst>
          </p:cNvPr>
          <p:cNvSpPr txBox="1"/>
          <p:nvPr/>
        </p:nvSpPr>
        <p:spPr>
          <a:xfrm>
            <a:off x="7004486" y="3869278"/>
            <a:ext cx="3950550" cy="707886"/>
          </a:xfrm>
          <a:prstGeom prst="rect">
            <a:avLst/>
          </a:prstGeom>
          <a:noFill/>
        </p:spPr>
        <p:txBody>
          <a:bodyPr wrap="square" rtlCol="0">
            <a:spAutoFit/>
          </a:bodyPr>
          <a:lstStyle/>
          <a:p>
            <a:r>
              <a:rPr lang="en-US" sz="4000" b="1" dirty="0">
                <a:solidFill>
                  <a:srgbClr val="025D45"/>
                </a:solidFill>
                <a:latin typeface="Proxima Nova" panose="02000506030000020004" pitchFamily="2" charset="0"/>
              </a:rPr>
              <a:t>$5.43 - $9.13</a:t>
            </a:r>
          </a:p>
        </p:txBody>
      </p:sp>
      <p:sp>
        <p:nvSpPr>
          <p:cNvPr id="11" name="TextBox 10">
            <a:extLst>
              <a:ext uri="{FF2B5EF4-FFF2-40B4-BE49-F238E27FC236}">
                <a16:creationId xmlns:a16="http://schemas.microsoft.com/office/drawing/2014/main" id="{00FB8783-F313-8733-F332-40F049958A5F}"/>
              </a:ext>
            </a:extLst>
          </p:cNvPr>
          <p:cNvSpPr txBox="1"/>
          <p:nvPr/>
        </p:nvSpPr>
        <p:spPr>
          <a:xfrm>
            <a:off x="7004486" y="4922894"/>
            <a:ext cx="3950550" cy="369332"/>
          </a:xfrm>
          <a:prstGeom prst="rect">
            <a:avLst/>
          </a:prstGeom>
          <a:noFill/>
        </p:spPr>
        <p:txBody>
          <a:bodyPr wrap="square">
            <a:spAutoFit/>
          </a:bodyPr>
          <a:lstStyle/>
          <a:p>
            <a:r>
              <a:rPr lang="en-US" b="1" dirty="0">
                <a:solidFill>
                  <a:srgbClr val="025D45"/>
                </a:solidFill>
                <a:latin typeface="Proxima Nova" panose="02000506030000020004" pitchFamily="2" charset="0"/>
              </a:rPr>
              <a:t>OF SOCIAL VALUE</a:t>
            </a:r>
          </a:p>
        </p:txBody>
      </p:sp>
      <p:sp>
        <p:nvSpPr>
          <p:cNvPr id="17" name="TextBox 16">
            <a:extLst>
              <a:ext uri="{FF2B5EF4-FFF2-40B4-BE49-F238E27FC236}">
                <a16:creationId xmlns:a16="http://schemas.microsoft.com/office/drawing/2014/main" id="{0669B3A4-AE64-3F1A-16CE-3FA067C96D76}"/>
              </a:ext>
            </a:extLst>
          </p:cNvPr>
          <p:cNvSpPr txBox="1"/>
          <p:nvPr/>
        </p:nvSpPr>
        <p:spPr>
          <a:xfrm>
            <a:off x="7004486" y="2789837"/>
            <a:ext cx="4524905" cy="923330"/>
          </a:xfrm>
          <a:prstGeom prst="rect">
            <a:avLst/>
          </a:prstGeom>
          <a:noFill/>
        </p:spPr>
        <p:txBody>
          <a:bodyPr wrap="square" rtlCol="0">
            <a:spAutoFit/>
          </a:bodyPr>
          <a:lstStyle/>
          <a:p>
            <a:r>
              <a:rPr lang="en-US" b="1" dirty="0">
                <a:solidFill>
                  <a:srgbClr val="025D45"/>
                </a:solidFill>
                <a:latin typeface="Proxima Nova" panose="02000506030000020004" pitchFamily="2" charset="0"/>
              </a:rPr>
              <a:t>FOR EVERY $1 INVESTED </a:t>
            </a:r>
          </a:p>
          <a:p>
            <a:r>
              <a:rPr lang="en-US" b="1" dirty="0">
                <a:solidFill>
                  <a:srgbClr val="025D45"/>
                </a:solidFill>
                <a:latin typeface="Proxima Nova" panose="02000506030000020004" pitchFamily="2" charset="0"/>
              </a:rPr>
              <a:t>OMEGA Transportation and Transit GENERATED</a:t>
            </a:r>
          </a:p>
        </p:txBody>
      </p:sp>
      <p:sp>
        <p:nvSpPr>
          <p:cNvPr id="4" name="TextBox 3">
            <a:extLst>
              <a:ext uri="{FF2B5EF4-FFF2-40B4-BE49-F238E27FC236}">
                <a16:creationId xmlns:a16="http://schemas.microsoft.com/office/drawing/2014/main" id="{D672AA5A-A899-01DC-6D5F-0C740B5F4D10}"/>
              </a:ext>
            </a:extLst>
          </p:cNvPr>
          <p:cNvSpPr txBox="1"/>
          <p:nvPr/>
        </p:nvSpPr>
        <p:spPr>
          <a:xfrm>
            <a:off x="553155" y="333615"/>
            <a:ext cx="10976236" cy="1077218"/>
          </a:xfrm>
          <a:prstGeom prst="rect">
            <a:avLst/>
          </a:prstGeom>
          <a:noFill/>
        </p:spPr>
        <p:txBody>
          <a:bodyPr wrap="square">
            <a:spAutoFit/>
          </a:bodyPr>
          <a:lstStyle/>
          <a:p>
            <a:r>
              <a:rPr lang="en-US" sz="3200" b="1" dirty="0">
                <a:solidFill>
                  <a:srgbClr val="025D45"/>
                </a:solidFill>
                <a:latin typeface="Proxima Nova" panose="02000506030000020004" pitchFamily="2" charset="0"/>
              </a:rPr>
              <a:t>How does this report differ from other transportation benefits analyses?</a:t>
            </a:r>
          </a:p>
        </p:txBody>
      </p:sp>
      <p:sp>
        <p:nvSpPr>
          <p:cNvPr id="8" name="TextBox 7">
            <a:extLst>
              <a:ext uri="{FF2B5EF4-FFF2-40B4-BE49-F238E27FC236}">
                <a16:creationId xmlns:a16="http://schemas.microsoft.com/office/drawing/2014/main" id="{9A326025-882F-2ECB-E648-448C89998D2D}"/>
              </a:ext>
            </a:extLst>
          </p:cNvPr>
          <p:cNvSpPr txBox="1"/>
          <p:nvPr/>
        </p:nvSpPr>
        <p:spPr>
          <a:xfrm>
            <a:off x="6681422" y="1885977"/>
            <a:ext cx="4208967" cy="461665"/>
          </a:xfrm>
          <a:prstGeom prst="rect">
            <a:avLst/>
          </a:prstGeom>
          <a:noFill/>
        </p:spPr>
        <p:txBody>
          <a:bodyPr wrap="square" rtlCol="0">
            <a:spAutoFit/>
          </a:bodyPr>
          <a:lstStyle/>
          <a:p>
            <a:r>
              <a:rPr lang="en-US" sz="2400" b="1" dirty="0">
                <a:latin typeface="Proxima Nova" panose="02000506030000020004"/>
              </a:rPr>
              <a:t>SROI</a:t>
            </a:r>
          </a:p>
        </p:txBody>
      </p:sp>
      <p:sp>
        <p:nvSpPr>
          <p:cNvPr id="12" name="TextBox 11">
            <a:extLst>
              <a:ext uri="{FF2B5EF4-FFF2-40B4-BE49-F238E27FC236}">
                <a16:creationId xmlns:a16="http://schemas.microsoft.com/office/drawing/2014/main" id="{DC3E1131-1774-AEA8-4131-F8A5952629E6}"/>
              </a:ext>
            </a:extLst>
          </p:cNvPr>
          <p:cNvSpPr txBox="1"/>
          <p:nvPr/>
        </p:nvSpPr>
        <p:spPr>
          <a:xfrm>
            <a:off x="5192729" y="3638445"/>
            <a:ext cx="1008907" cy="461665"/>
          </a:xfrm>
          <a:prstGeom prst="rect">
            <a:avLst/>
          </a:prstGeom>
          <a:noFill/>
        </p:spPr>
        <p:txBody>
          <a:bodyPr wrap="square" rtlCol="0">
            <a:spAutoFit/>
          </a:bodyPr>
          <a:lstStyle/>
          <a:p>
            <a:r>
              <a:rPr lang="en-US" sz="2400" b="1" dirty="0">
                <a:latin typeface="Proxima Nova" panose="02000506030000020004"/>
              </a:rPr>
              <a:t>vs</a:t>
            </a:r>
            <a:r>
              <a:rPr lang="en-US" sz="2400" dirty="0">
                <a:latin typeface="Proxima Nova" panose="02000506030000020004"/>
              </a:rPr>
              <a:t>.</a:t>
            </a:r>
          </a:p>
        </p:txBody>
      </p:sp>
    </p:spTree>
    <p:extLst>
      <p:ext uri="{BB962C8B-B14F-4D97-AF65-F5344CB8AC3E}">
        <p14:creationId xmlns:p14="http://schemas.microsoft.com/office/powerpoint/2010/main" val="279245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861774"/>
          </a:xfrm>
          <a:prstGeom prst="rect">
            <a:avLst/>
          </a:prstGeom>
          <a:noFill/>
        </p:spPr>
        <p:txBody>
          <a:bodyPr wrap="square">
            <a:spAutoFit/>
          </a:bodyPr>
          <a:lstStyle/>
          <a:p>
            <a:r>
              <a:rPr lang="en-US" sz="3200" b="1" dirty="0">
                <a:solidFill>
                  <a:schemeClr val="tx1"/>
                </a:solidFill>
                <a:latin typeface="Proxima Nova" panose="02000506030000020004" pitchFamily="2" charset="0"/>
              </a:rPr>
              <a:t>Report Contents</a:t>
            </a:r>
            <a:endParaRPr lang="en-US" sz="3200" b="1" dirty="0">
              <a:solidFill>
                <a:srgbClr val="025D45"/>
              </a:solidFill>
              <a:latin typeface="Proxima Nova" panose="02000506030000020004" pitchFamily="2" charset="0"/>
            </a:endParaRPr>
          </a:p>
          <a:p>
            <a:r>
              <a:rPr lang="en-US" b="1" dirty="0">
                <a:solidFill>
                  <a:srgbClr val="025D45"/>
                </a:solidFill>
                <a:latin typeface="Proxima Nova" panose="02000506030000020004" pitchFamily="2" charset="0"/>
              </a:rPr>
              <a:t>Vignette</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7870362B-551F-028C-CF84-31C644FEA40B}"/>
              </a:ext>
            </a:extLst>
          </p:cNvPr>
          <p:cNvPicPr>
            <a:picLocks noChangeAspect="1"/>
          </p:cNvPicPr>
          <p:nvPr/>
        </p:nvPicPr>
        <p:blipFill>
          <a:blip r:embed="rId4"/>
          <a:stretch>
            <a:fillRect/>
          </a:stretch>
        </p:blipFill>
        <p:spPr>
          <a:xfrm>
            <a:off x="5123639" y="0"/>
            <a:ext cx="5413786" cy="6858000"/>
          </a:xfrm>
          <a:prstGeom prst="rect">
            <a:avLst/>
          </a:prstGeom>
        </p:spPr>
      </p:pic>
    </p:spTree>
    <p:extLst>
      <p:ext uri="{BB962C8B-B14F-4D97-AF65-F5344CB8AC3E}">
        <p14:creationId xmlns:p14="http://schemas.microsoft.com/office/powerpoint/2010/main" val="29164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5B4EA-04CE-14CA-1AB9-B14FDE8128F2}"/>
              </a:ext>
            </a:extLst>
          </p:cNvPr>
          <p:cNvSpPr txBox="1"/>
          <p:nvPr/>
        </p:nvSpPr>
        <p:spPr>
          <a:xfrm>
            <a:off x="553155" y="333615"/>
            <a:ext cx="10976236" cy="861774"/>
          </a:xfrm>
          <a:prstGeom prst="rect">
            <a:avLst/>
          </a:prstGeom>
          <a:noFill/>
        </p:spPr>
        <p:txBody>
          <a:bodyPr wrap="square">
            <a:spAutoFit/>
          </a:bodyPr>
          <a:lstStyle/>
          <a:p>
            <a:r>
              <a:rPr lang="en-US" sz="3200" b="1" dirty="0">
                <a:solidFill>
                  <a:schemeClr val="tx1"/>
                </a:solidFill>
                <a:latin typeface="Proxima Nova" panose="02000506030000020004" pitchFamily="2" charset="0"/>
              </a:rPr>
              <a:t>Report Contents</a:t>
            </a:r>
            <a:endParaRPr lang="en-US" sz="3200" b="1" dirty="0">
              <a:solidFill>
                <a:srgbClr val="025D45"/>
              </a:solidFill>
              <a:latin typeface="Proxima Nova" panose="02000506030000020004" pitchFamily="2" charset="0"/>
            </a:endParaRPr>
          </a:p>
          <a:p>
            <a:r>
              <a:rPr lang="en-US" b="1" dirty="0">
                <a:solidFill>
                  <a:srgbClr val="025D45"/>
                </a:solidFill>
                <a:latin typeface="Proxima Nova" panose="02000506030000020004" pitchFamily="2" charset="0"/>
              </a:rPr>
              <a:t>Narrative</a:t>
            </a:r>
          </a:p>
        </p:txBody>
      </p:sp>
      <p:grpSp>
        <p:nvGrpSpPr>
          <p:cNvPr id="11" name="Group 10">
            <a:extLst>
              <a:ext uri="{FF2B5EF4-FFF2-40B4-BE49-F238E27FC236}">
                <a16:creationId xmlns:a16="http://schemas.microsoft.com/office/drawing/2014/main" id="{4115E02F-4E86-8FB4-394B-7A8E81797D83}"/>
              </a:ext>
            </a:extLst>
          </p:cNvPr>
          <p:cNvGrpSpPr/>
          <p:nvPr/>
        </p:nvGrpSpPr>
        <p:grpSpPr>
          <a:xfrm>
            <a:off x="7327027" y="6192947"/>
            <a:ext cx="4837556" cy="335346"/>
            <a:chOff x="7711327" y="6194162"/>
            <a:chExt cx="4837556" cy="335346"/>
          </a:xfrm>
        </p:grpSpPr>
        <p:pic>
          <p:nvPicPr>
            <p:cNvPr id="12" name="Picture 11" descr="A green and black logo&#10;&#10;Description automatically generated">
              <a:extLst>
                <a:ext uri="{FF2B5EF4-FFF2-40B4-BE49-F238E27FC236}">
                  <a16:creationId xmlns:a16="http://schemas.microsoft.com/office/drawing/2014/main" id="{1CEE66B9-2EDF-0BA4-DE5B-04492D4AE368}"/>
                </a:ext>
              </a:extLst>
            </p:cNvPr>
            <p:cNvPicPr>
              <a:picLocks noChangeAspect="1"/>
            </p:cNvPicPr>
            <p:nvPr/>
          </p:nvPicPr>
          <p:blipFill>
            <a:blip r:embed="rId3"/>
            <a:stretch>
              <a:fillRect/>
            </a:stretch>
          </p:blipFill>
          <p:spPr>
            <a:xfrm>
              <a:off x="7711327" y="6250607"/>
              <a:ext cx="681938" cy="278901"/>
            </a:xfrm>
            <a:prstGeom prst="rect">
              <a:avLst/>
            </a:prstGeom>
          </p:spPr>
        </p:pic>
        <p:sp>
          <p:nvSpPr>
            <p:cNvPr id="13" name="TextBox 12">
              <a:extLst>
                <a:ext uri="{FF2B5EF4-FFF2-40B4-BE49-F238E27FC236}">
                  <a16:creationId xmlns:a16="http://schemas.microsoft.com/office/drawing/2014/main" id="{257A1D2E-0930-52E4-05D4-88A7563947C7}"/>
                </a:ext>
              </a:extLst>
            </p:cNvPr>
            <p:cNvSpPr txBox="1"/>
            <p:nvPr/>
          </p:nvSpPr>
          <p:spPr>
            <a:xfrm>
              <a:off x="8537849" y="6203342"/>
              <a:ext cx="4011034" cy="276999"/>
            </a:xfrm>
            <a:prstGeom prst="rect">
              <a:avLst/>
            </a:prstGeom>
            <a:noFill/>
          </p:spPr>
          <p:txBody>
            <a:bodyPr wrap="none" rtlCol="0">
              <a:spAutoFit/>
            </a:bodyPr>
            <a:lstStyle/>
            <a:p>
              <a:r>
                <a:rPr lang="en-US" sz="1200" dirty="0">
                  <a:solidFill>
                    <a:schemeClr val="bg1">
                      <a:lumMod val="50000"/>
                    </a:schemeClr>
                  </a:solidFill>
                  <a:latin typeface="Proxima Nova" panose="02000506030000020004" pitchFamily="2" charset="0"/>
                </a:rPr>
                <a:t>Voinovich School of Leadership and Public and Service</a:t>
              </a:r>
            </a:p>
          </p:txBody>
        </p:sp>
        <p:cxnSp>
          <p:nvCxnSpPr>
            <p:cNvPr id="14" name="Straight Connector 13">
              <a:extLst>
                <a:ext uri="{FF2B5EF4-FFF2-40B4-BE49-F238E27FC236}">
                  <a16:creationId xmlns:a16="http://schemas.microsoft.com/office/drawing/2014/main" id="{D25D5309-71FE-3E71-E9EA-4A187058FFF1}"/>
                </a:ext>
              </a:extLst>
            </p:cNvPr>
            <p:cNvCxnSpPr/>
            <p:nvPr/>
          </p:nvCxnSpPr>
          <p:spPr>
            <a:xfrm>
              <a:off x="8530416" y="6194162"/>
              <a:ext cx="0" cy="27890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89EF608A-9E2A-6E85-9113-CEAB4323FF51}"/>
              </a:ext>
            </a:extLst>
          </p:cNvPr>
          <p:cNvPicPr>
            <a:picLocks noChangeAspect="1"/>
          </p:cNvPicPr>
          <p:nvPr/>
        </p:nvPicPr>
        <p:blipFill>
          <a:blip r:embed="rId4"/>
          <a:stretch>
            <a:fillRect/>
          </a:stretch>
        </p:blipFill>
        <p:spPr>
          <a:xfrm>
            <a:off x="6796721" y="0"/>
            <a:ext cx="5395279" cy="6858000"/>
          </a:xfrm>
          <a:prstGeom prst="rect">
            <a:avLst/>
          </a:prstGeom>
        </p:spPr>
      </p:pic>
    </p:spTree>
    <p:extLst>
      <p:ext uri="{BB962C8B-B14F-4D97-AF65-F5344CB8AC3E}">
        <p14:creationId xmlns:p14="http://schemas.microsoft.com/office/powerpoint/2010/main" val="4030089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e9e3a22-46fc-4b36-9a5a-4e38041693d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C30D6978D6C64E928FAF5A60E11592" ma:contentTypeVersion="17" ma:contentTypeDescription="Create a new document." ma:contentTypeScope="" ma:versionID="307c6ba0bd6f015404af1bc253d63f23">
  <xsd:schema xmlns:xsd="http://www.w3.org/2001/XMLSchema" xmlns:xs="http://www.w3.org/2001/XMLSchema" xmlns:p="http://schemas.microsoft.com/office/2006/metadata/properties" xmlns:ns3="de9e3a22-46fc-4b36-9a5a-4e38041693d9" xmlns:ns4="4862efbf-3654-4f69-b81b-5d3364f34870" targetNamespace="http://schemas.microsoft.com/office/2006/metadata/properties" ma:root="true" ma:fieldsID="296996b7870fe0b44ee2328c37e721fb" ns3:_="" ns4:_="">
    <xsd:import namespace="de9e3a22-46fc-4b36-9a5a-4e38041693d9"/>
    <xsd:import namespace="4862efbf-3654-4f69-b81b-5d3364f3487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_activity" minOccurs="0"/>
                <xsd:element ref="ns3:MediaServiceSystemTag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e3a22-46fc-4b36-9a5a-4e38041693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62efbf-3654-4f69-b81b-5d3364f34870"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EDD8A2-D34B-4AEC-A744-004694B92F7C}">
  <ds:schemaRefs>
    <ds:schemaRef ds:uri="http://schemas.microsoft.com/sharepoint/v3/contenttype/forms"/>
  </ds:schemaRefs>
</ds:datastoreItem>
</file>

<file path=customXml/itemProps2.xml><?xml version="1.0" encoding="utf-8"?>
<ds:datastoreItem xmlns:ds="http://schemas.openxmlformats.org/officeDocument/2006/customXml" ds:itemID="{1EB26336-D123-4D55-85A6-019C771A2CB5}">
  <ds:schemaRefs>
    <ds:schemaRef ds:uri="http://schemas.microsoft.com/office/infopath/2007/PartnerControls"/>
    <ds:schemaRef ds:uri="http://schemas.openxmlformats.org/package/2006/metadata/core-properties"/>
    <ds:schemaRef ds:uri="http://purl.org/dc/dcmitype/"/>
    <ds:schemaRef ds:uri="de9e3a22-46fc-4b36-9a5a-4e38041693d9"/>
    <ds:schemaRef ds:uri="http://schemas.microsoft.com/office/2006/metadata/properties"/>
    <ds:schemaRef ds:uri="http://purl.org/dc/elements/1.1/"/>
    <ds:schemaRef ds:uri="http://schemas.microsoft.com/office/2006/documentManagement/types"/>
    <ds:schemaRef ds:uri="4862efbf-3654-4f69-b81b-5d3364f34870"/>
    <ds:schemaRef ds:uri="http://www.w3.org/XML/1998/namespace"/>
    <ds:schemaRef ds:uri="http://purl.org/dc/terms/"/>
  </ds:schemaRefs>
</ds:datastoreItem>
</file>

<file path=customXml/itemProps3.xml><?xml version="1.0" encoding="utf-8"?>
<ds:datastoreItem xmlns:ds="http://schemas.openxmlformats.org/officeDocument/2006/customXml" ds:itemID="{55BC3FDD-3649-4C5E-8C15-2B4B4EE665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e3a22-46fc-4b36-9a5a-4e38041693d9"/>
    <ds:schemaRef ds:uri="4862efbf-3654-4f69-b81b-5d3364f348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7789</TotalTime>
  <Words>2157</Words>
  <Application>Microsoft Office PowerPoint</Application>
  <PresentationFormat>Widescreen</PresentationFormat>
  <Paragraphs>317</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Proxima Nova</vt:lpstr>
      <vt:lpstr>Roboto</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Agyei Agyekum, Jeffrey</dc:creator>
  <cp:lastModifiedBy>Deb  Hill</cp:lastModifiedBy>
  <cp:revision>23</cp:revision>
  <dcterms:created xsi:type="dcterms:W3CDTF">2023-08-13T14:38:23Z</dcterms:created>
  <dcterms:modified xsi:type="dcterms:W3CDTF">2024-01-23T14:48:17Z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0x01010075C30D6978D6C64E928FAF5A60E11592</vt:lpwstr>
  </property>
</Properties>
</file>