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39" r:id="rId3"/>
    <p:sldId id="419" r:id="rId4"/>
    <p:sldId id="440" r:id="rId5"/>
    <p:sldId id="502" r:id="rId6"/>
    <p:sldId id="563" r:id="rId7"/>
    <p:sldId id="564" r:id="rId8"/>
    <p:sldId id="565" r:id="rId9"/>
    <p:sldId id="534" r:id="rId10"/>
    <p:sldId id="562" r:id="rId11"/>
    <p:sldId id="424" r:id="rId12"/>
    <p:sldId id="43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2516C2E-E408-42DC-A1E5-78552BD450F3}">
          <p14:sldIdLst>
            <p14:sldId id="256"/>
            <p14:sldId id="439"/>
            <p14:sldId id="419"/>
            <p14:sldId id="440"/>
            <p14:sldId id="502"/>
            <p14:sldId id="563"/>
            <p14:sldId id="564"/>
            <p14:sldId id="565"/>
            <p14:sldId id="534"/>
            <p14:sldId id="562"/>
            <p14:sldId id="424"/>
            <p14:sldId id="4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457EC3"/>
    <a:srgbClr val="F2B300"/>
    <a:srgbClr val="377A40"/>
    <a:srgbClr val="56D062"/>
    <a:srgbClr val="F6EF92"/>
    <a:srgbClr val="FF66CC"/>
    <a:srgbClr val="FF33CC"/>
    <a:srgbClr val="BAE2A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5726" autoAdjust="0"/>
  </p:normalViewPr>
  <p:slideViewPr>
    <p:cSldViewPr snapToGrid="0">
      <p:cViewPr varScale="1">
        <p:scale>
          <a:sx n="89" d="100"/>
          <a:sy n="89" d="100"/>
        </p:scale>
        <p:origin x="106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71696" cy="456890"/>
          </a:xfrm>
          <a:prstGeom prst="rect">
            <a:avLst/>
          </a:prstGeom>
        </p:spPr>
        <p:txBody>
          <a:bodyPr vert="horz" lIns="89485" tIns="44745" rIns="89485" bIns="447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62" y="0"/>
            <a:ext cx="2971696" cy="456890"/>
          </a:xfrm>
          <a:prstGeom prst="rect">
            <a:avLst/>
          </a:prstGeom>
        </p:spPr>
        <p:txBody>
          <a:bodyPr vert="horz" lIns="89485" tIns="44745" rIns="89485" bIns="44745" rtlCol="0"/>
          <a:lstStyle>
            <a:lvl1pPr algn="r">
              <a:defRPr sz="1200"/>
            </a:lvl1pPr>
          </a:lstStyle>
          <a:p>
            <a:fld id="{C99DCC95-1EF6-4450-B7DF-C422257D713A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685556"/>
            <a:ext cx="2971696" cy="456890"/>
          </a:xfrm>
          <a:prstGeom prst="rect">
            <a:avLst/>
          </a:prstGeom>
        </p:spPr>
        <p:txBody>
          <a:bodyPr vert="horz" lIns="89485" tIns="44745" rIns="89485" bIns="447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62" y="8685556"/>
            <a:ext cx="2971696" cy="456890"/>
          </a:xfrm>
          <a:prstGeom prst="rect">
            <a:avLst/>
          </a:prstGeom>
        </p:spPr>
        <p:txBody>
          <a:bodyPr vert="horz" lIns="89485" tIns="44745" rIns="89485" bIns="44745" rtlCol="0" anchor="b"/>
          <a:lstStyle>
            <a:lvl1pPr algn="r">
              <a:defRPr sz="1200"/>
            </a:lvl1pPr>
          </a:lstStyle>
          <a:p>
            <a:fld id="{0BD22FAF-8988-4EA4-97EF-8CAC4BB33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41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71696" cy="456890"/>
          </a:xfrm>
          <a:prstGeom prst="rect">
            <a:avLst/>
          </a:prstGeom>
        </p:spPr>
        <p:txBody>
          <a:bodyPr vert="horz" lIns="89485" tIns="44745" rIns="89485" bIns="447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62" y="0"/>
            <a:ext cx="2971696" cy="456890"/>
          </a:xfrm>
          <a:prstGeom prst="rect">
            <a:avLst/>
          </a:prstGeom>
        </p:spPr>
        <p:txBody>
          <a:bodyPr vert="horz" lIns="89485" tIns="44745" rIns="89485" bIns="44745" rtlCol="0"/>
          <a:lstStyle>
            <a:lvl1pPr algn="r">
              <a:defRPr sz="1200"/>
            </a:lvl1pPr>
          </a:lstStyle>
          <a:p>
            <a:fld id="{4F6F14F7-A831-4DBA-B117-3D1FD76BDB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485" tIns="44745" rIns="89485" bIns="447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9" y="4342785"/>
            <a:ext cx="5487639" cy="4115111"/>
          </a:xfrm>
          <a:prstGeom prst="rect">
            <a:avLst/>
          </a:prstGeom>
        </p:spPr>
        <p:txBody>
          <a:bodyPr vert="horz" lIns="89485" tIns="44745" rIns="89485" bIns="447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685556"/>
            <a:ext cx="2971696" cy="456890"/>
          </a:xfrm>
          <a:prstGeom prst="rect">
            <a:avLst/>
          </a:prstGeom>
        </p:spPr>
        <p:txBody>
          <a:bodyPr vert="horz" lIns="89485" tIns="44745" rIns="89485" bIns="447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62" y="8685556"/>
            <a:ext cx="2971696" cy="456890"/>
          </a:xfrm>
          <a:prstGeom prst="rect">
            <a:avLst/>
          </a:prstGeom>
        </p:spPr>
        <p:txBody>
          <a:bodyPr vert="horz" lIns="89485" tIns="44745" rIns="89485" bIns="44745" rtlCol="0" anchor="b"/>
          <a:lstStyle>
            <a:lvl1pPr algn="r">
              <a:defRPr sz="1200"/>
            </a:lvl1pPr>
          </a:lstStyle>
          <a:p>
            <a:fld id="{AE15B251-207D-4260-A0BD-2F93E0827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0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59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Are there any corrections? Motion to accept?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46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62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18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39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TO ADJOURN</a:t>
            </a:r>
          </a:p>
        </p:txBody>
      </p:sp>
    </p:spTree>
    <p:extLst>
      <p:ext uri="{BB962C8B-B14F-4D97-AF65-F5344CB8AC3E}">
        <p14:creationId xmlns:p14="http://schemas.microsoft.com/office/powerpoint/2010/main" val="193935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3/14/2018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7B19E93-7F8B-4B4D-BCA9-D755E003211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2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3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3/14/2018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l" defTabSz="914378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892" indent="-228594" algn="l" defTabSz="914378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indent="-228594" algn="l" defTabSz="91437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indent="-228594" algn="l" defTabSz="914378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28" indent="-228594" algn="l" defTabSz="914378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8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17" indent="-182876" algn="l" defTabSz="914378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182876" algn="l" defTabSz="91437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068" indent="-182876" algn="l" defTabSz="914378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943" indent="-182876" algn="l" defTabSz="914378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hill@OmegaDistrict.org" TargetMode="External"/><Relationship Id="rId5" Type="http://schemas.openxmlformats.org/officeDocument/2006/relationships/hyperlink" Target="mailto:whitea5@ohio.edu" TargetMode="External"/><Relationship Id="rId4" Type="http://schemas.openxmlformats.org/officeDocument/2006/relationships/hyperlink" Target="https://connectingappalachia.org/about-us/our-partner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pngimg.com/png/24524-fireworks-file" TargetMode="External"/><Relationship Id="rId3" Type="http://schemas.openxmlformats.org/officeDocument/2006/relationships/hyperlink" Target="https://omegadistrict.org/programs/transit/rcc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foto.wuestenigel.com/human-hand-writing-happy-new-year-2024-on-whiteboard/" TargetMode="External"/><Relationship Id="rId11" Type="http://schemas.openxmlformats.org/officeDocument/2006/relationships/hyperlink" Target="https://creativecommons.org/licenses/by-sa/3.0/" TargetMode="External"/><Relationship Id="rId5" Type="http://schemas.openxmlformats.org/officeDocument/2006/relationships/image" Target="../media/image11.jpeg"/><Relationship Id="rId10" Type="http://schemas.openxmlformats.org/officeDocument/2006/relationships/hyperlink" Target="http://blender.stackexchange.com/questions/65751/how-to-make-streamers" TargetMode="External"/><Relationship Id="rId4" Type="http://schemas.openxmlformats.org/officeDocument/2006/relationships/hyperlink" Target="mailto:dhill@omegadistict.org" TargetMode="External"/><Relationship Id="rId9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news.org/wiki/Page:Politique_et_confli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coveringengineer.com/category/resolving-conflict/problem-solving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ixabay.com/ko/%ED%9A%8C%EC%9D%98-%EC%8B%9C%EA%B3%84-%EC%8B%9C%EA%B0%84-%EC%82%AC%EB%AC%B4%EC%8B%A4-%ED%95%A8%EA%BB%98-%EC%A1%B0%EC%A7%81-%EB%B8%8C%EB%A0%88%EC%9D%B8-%EC%8A%A4%ED%86%A0%EB%B0%8D-%EC%A7%91%EB%8B%A8-1248055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fr/photo/1573327" TargetMode="External"/><Relationship Id="rId7" Type="http://schemas.openxmlformats.org/officeDocument/2006/relationships/hyperlink" Target="https://pixabay.com/en/thank-you-text-message-note-394180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hyperlink" Target="https://openclipart.org/detail/19803/andrea_s_checkmark_on_circle_1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pngall.com/calendar-png/download/152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893" y="2022015"/>
            <a:ext cx="8118281" cy="130163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Franklin Gothic Book" panose="020B0503020102020204" pitchFamily="34" charset="0"/>
              </a:rPr>
              <a:t>REGIONAL COORDINATED COUNCIL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120" y="5603658"/>
            <a:ext cx="6461760" cy="1066800"/>
          </a:xfrm>
        </p:spPr>
        <p:txBody>
          <a:bodyPr>
            <a:normAutofit fontScale="62500" lnSpcReduction="20000"/>
          </a:bodyPr>
          <a:lstStyle/>
          <a:p>
            <a:r>
              <a:rPr lang="en-US" sz="2900" b="1" dirty="0">
                <a:solidFill>
                  <a:srgbClr val="F2B300"/>
                </a:solidFill>
                <a:latin typeface="Franklin Gothic Book" panose="020B0503020102020204" pitchFamily="34" charset="0"/>
              </a:rPr>
              <a:t>Regional Transportation Planning Organization </a:t>
            </a:r>
            <a:r>
              <a:rPr lang="en-US" sz="2900" b="1" dirty="0">
                <a:solidFill>
                  <a:srgbClr val="377A40"/>
                </a:solidFill>
                <a:latin typeface="Franklin Gothic Book" panose="020B0503020102020204" pitchFamily="34" charset="0"/>
              </a:rPr>
              <a:t>and </a:t>
            </a:r>
          </a:p>
          <a:p>
            <a:r>
              <a:rPr lang="en-US" sz="2900" b="1" dirty="0">
                <a:solidFill>
                  <a:srgbClr val="377A40"/>
                </a:solidFill>
                <a:latin typeface="Franklin Gothic Book" panose="020B0503020102020204" pitchFamily="34" charset="0"/>
              </a:rPr>
              <a:t>Regional Coordinated Transportation Pilot Program</a:t>
            </a:r>
          </a:p>
          <a:p>
            <a:endParaRPr lang="en-US" sz="2200" b="1" dirty="0">
              <a:solidFill>
                <a:srgbClr val="377A40"/>
              </a:solidFill>
              <a:latin typeface="Franklin Gothic Book" panose="020B0503020102020204" pitchFamily="34" charset="0"/>
            </a:endParaRPr>
          </a:p>
          <a:p>
            <a:r>
              <a:rPr lang="en-US" sz="2400" b="1" dirty="0">
                <a:solidFill>
                  <a:srgbClr val="377A40"/>
                </a:solidFill>
                <a:latin typeface="Franklin Gothic Book" panose="020B0503020102020204" pitchFamily="34" charset="0"/>
              </a:rPr>
              <a:t>                                    January 17, 2024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538" y="262393"/>
            <a:ext cx="2987539" cy="16656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D902CA-FB70-B660-3649-FB525E15FDAF}"/>
              </a:ext>
            </a:extLst>
          </p:cNvPr>
          <p:cNvSpPr txBox="1"/>
          <p:nvPr/>
        </p:nvSpPr>
        <p:spPr>
          <a:xfrm>
            <a:off x="426704" y="2950769"/>
            <a:ext cx="74566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		       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and</a:t>
            </a:r>
          </a:p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STEERING COMMITTEE MEETING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0B606-5B11-AF71-73E3-414C08B176F4}"/>
              </a:ext>
            </a:extLst>
          </p:cNvPr>
          <p:cNvSpPr txBox="1"/>
          <p:nvPr/>
        </p:nvSpPr>
        <p:spPr>
          <a:xfrm>
            <a:off x="2963951" y="2194005"/>
            <a:ext cx="2604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COMBINED</a:t>
            </a:r>
          </a:p>
        </p:txBody>
      </p:sp>
    </p:spTree>
    <p:extLst>
      <p:ext uri="{BB962C8B-B14F-4D97-AF65-F5344CB8AC3E}">
        <p14:creationId xmlns:p14="http://schemas.microsoft.com/office/powerpoint/2010/main" val="276918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1EE5A38-3760-6789-ABFA-3484DADAB0E7}"/>
              </a:ext>
            </a:extLst>
          </p:cNvPr>
          <p:cNvSpPr txBox="1"/>
          <p:nvPr/>
        </p:nvSpPr>
        <p:spPr>
          <a:xfrm>
            <a:off x="131890" y="626162"/>
            <a:ext cx="8193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Presentation of the Ohio University, Voinovich School of Leadership and Public Affairs Report: </a:t>
            </a:r>
            <a:r>
              <a:rPr lang="en-US" sz="2400" b="1" i="1" dirty="0">
                <a:solidFill>
                  <a:srgbClr val="377A40"/>
                </a:solidFill>
              </a:rPr>
              <a:t>Regional Transit/ Transportation and its Impact on </a:t>
            </a:r>
            <a:r>
              <a:rPr lang="en-US" sz="2400" b="1" i="1" u="sng" dirty="0">
                <a:solidFill>
                  <a:srgbClr val="377A40"/>
                </a:solidFill>
              </a:rPr>
              <a:t>Regional Social Return on Investment (SROI) Research Project</a:t>
            </a:r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21C6C49C-0BCC-04F1-1F02-8A4A4A5A2B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19354" y="2812785"/>
            <a:ext cx="4448549" cy="2573486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D81E6-9D95-BB17-1954-FAAFF8B95C59}"/>
              </a:ext>
            </a:extLst>
          </p:cNvPr>
          <p:cNvSpPr txBox="1"/>
          <p:nvPr/>
        </p:nvSpPr>
        <p:spPr>
          <a:xfrm>
            <a:off x="4831035" y="3215918"/>
            <a:ext cx="33107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Mandy White</a:t>
            </a:r>
          </a:p>
          <a:p>
            <a:r>
              <a:rPr lang="en-US" dirty="0"/>
              <a:t>SROI Impact Analyst</a:t>
            </a:r>
          </a:p>
          <a:p>
            <a:r>
              <a:rPr lang="en-US" dirty="0"/>
              <a:t>Ohio University, Voinovich School</a:t>
            </a:r>
          </a:p>
          <a:p>
            <a:r>
              <a:rPr lang="en-US" dirty="0">
                <a:hlinkClick r:id="rId5"/>
              </a:rPr>
              <a:t>whitea5@ohio.edu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50C004-3B1A-842F-F3C5-F09EDB058816}"/>
              </a:ext>
            </a:extLst>
          </p:cNvPr>
          <p:cNvSpPr txBox="1"/>
          <p:nvPr/>
        </p:nvSpPr>
        <p:spPr>
          <a:xfrm>
            <a:off x="219354" y="5770173"/>
            <a:ext cx="6997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Copies or links to the final report available, please contact Deborah Hill</a:t>
            </a:r>
          </a:p>
          <a:p>
            <a:r>
              <a:rPr lang="en-US" dirty="0">
                <a:hlinkClick r:id="rId6"/>
              </a:rPr>
              <a:t>Dhill@OmegaDistrict.org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57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DC1B2-9C51-4C04-A4C7-A5C9DAE4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2500" dirty="0"/>
            </a:br>
            <a:r>
              <a:rPr lang="en-US" sz="3200" dirty="0"/>
              <a:t>For the Good of the Region,</a:t>
            </a:r>
            <a:br>
              <a:rPr lang="en-US" sz="3200" dirty="0"/>
            </a:br>
            <a:r>
              <a:rPr lang="en-US" sz="3200" dirty="0"/>
              <a:t>Announcements and County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3A167-2E1E-4C4C-9523-DA785E21F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932" y="1522405"/>
            <a:ext cx="8888136" cy="4590288"/>
          </a:xfrm>
        </p:spPr>
        <p:txBody>
          <a:bodyPr>
            <a:normAutofit fontScale="92500" lnSpcReduction="10000"/>
          </a:bodyPr>
          <a:lstStyle/>
          <a:p>
            <a:pPr marL="114298" indent="0">
              <a:lnSpc>
                <a:spcPct val="90000"/>
              </a:lnSpc>
              <a:buNone/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We welcome </a:t>
            </a:r>
            <a:r>
              <a:rPr lang="en-US" sz="2200" b="1" dirty="0"/>
              <a:t>Dr. Vicki Maple-King </a:t>
            </a:r>
            <a:r>
              <a:rPr lang="en-US" sz="2200" dirty="0"/>
              <a:t>who took over as Executive Director</a:t>
            </a:r>
          </a:p>
          <a:p>
            <a:pPr marL="114298" indent="0">
              <a:lnSpc>
                <a:spcPct val="90000"/>
              </a:lnSpc>
              <a:buNone/>
            </a:pPr>
            <a:r>
              <a:rPr lang="en-US" sz="2200" dirty="0"/>
              <a:t>     for OMEGA on November 1, 2023. </a:t>
            </a:r>
          </a:p>
          <a:p>
            <a:pPr marL="114298" indent="0">
              <a:lnSpc>
                <a:spcPct val="90000"/>
              </a:lnSpc>
              <a:buNone/>
            </a:pPr>
            <a:endParaRPr lang="en-US" sz="2200" dirty="0"/>
          </a:p>
          <a:p>
            <a:pPr marL="114298" indent="0">
              <a:lnSpc>
                <a:spcPct val="90000"/>
              </a:lnSpc>
              <a:buNone/>
            </a:pPr>
            <a:r>
              <a:rPr lang="en-US" sz="2200" dirty="0"/>
              <a:t>A very happy retirement is wished for Jeannette Wierzbicki who served the OMEGA region with compassion and determination for over a decade.</a:t>
            </a:r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sz="2200" b="1" dirty="0"/>
              <a:t>Kevin Hannahs </a:t>
            </a:r>
            <a:r>
              <a:rPr lang="en-US" sz="2200" dirty="0"/>
              <a:t>is retired from SEA (Society for Equal Access) at the end</a:t>
            </a:r>
          </a:p>
          <a:p>
            <a:pPr marL="114298" indent="0">
              <a:lnSpc>
                <a:spcPct val="90000"/>
              </a:lnSpc>
              <a:buNone/>
            </a:pPr>
            <a:r>
              <a:rPr lang="en-US" sz="2200" dirty="0"/>
              <a:t>    of December. Our good wishes follow him into retirement.</a:t>
            </a:r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sz="2200" b="1" dirty="0"/>
              <a:t>SEAT </a:t>
            </a:r>
            <a:r>
              <a:rPr lang="en-US" sz="2200" dirty="0"/>
              <a:t>launched a new program for free fares for Veterans. 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Other announcements?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 marL="114298" indent="0">
              <a:lnSpc>
                <a:spcPct val="90000"/>
              </a:lnSpc>
              <a:buNone/>
            </a:pPr>
            <a:r>
              <a:rPr lang="en-US" sz="2200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35087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39868-1BBF-490C-8A9B-7A214E4EC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97" y="961495"/>
            <a:ext cx="4082906" cy="1203261"/>
          </a:xfrm>
        </p:spPr>
        <p:txBody>
          <a:bodyPr/>
          <a:lstStyle/>
          <a:p>
            <a:r>
              <a:rPr lang="en-US" dirty="0"/>
              <a:t>     Thank you</a:t>
            </a:r>
            <a:br>
              <a:rPr lang="en-US" dirty="0"/>
            </a:br>
            <a:r>
              <a:rPr lang="en-US" dirty="0"/>
              <a:t> for the privilege</a:t>
            </a:r>
            <a:br>
              <a:rPr lang="en-US" dirty="0"/>
            </a:br>
            <a:r>
              <a:rPr lang="en-US" dirty="0"/>
              <a:t> of your time.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13CCB1-3568-4214-AE13-AA543ACA2AE3}"/>
              </a:ext>
            </a:extLst>
          </p:cNvPr>
          <p:cNvSpPr txBox="1"/>
          <p:nvPr/>
        </p:nvSpPr>
        <p:spPr>
          <a:xfrm>
            <a:off x="350314" y="3927319"/>
            <a:ext cx="7715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Book" panose="020B0503020102020204" pitchFamily="34" charset="0"/>
              </a:rPr>
              <a:t>Meeting slides, minutes, and related documentation can be accessed here: </a:t>
            </a:r>
            <a:r>
              <a:rPr lang="en-US" sz="1800" b="1" dirty="0">
                <a:latin typeface="Franklin Gothic Book" panose="020B0503020102020204" pitchFamily="34" charset="0"/>
                <a:hlinkClick r:id="rId3"/>
              </a:rPr>
              <a:t>https://omegadistrict.org/programs/transit/rcc/</a:t>
            </a:r>
            <a:r>
              <a:rPr lang="en-US" sz="1800" b="1" dirty="0">
                <a:latin typeface="Franklin Gothic Book" panose="020B0503020102020204" pitchFamily="34" charset="0"/>
              </a:rPr>
              <a:t> 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E8BAFF-C1D9-4A73-A2A9-1A7FE1F8FE89}"/>
              </a:ext>
            </a:extLst>
          </p:cNvPr>
          <p:cNvSpPr txBox="1"/>
          <p:nvPr/>
        </p:nvSpPr>
        <p:spPr>
          <a:xfrm>
            <a:off x="1700757" y="4702510"/>
            <a:ext cx="4699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sz="18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Contact information: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Deborah Hill, MBA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Regional Transit Planner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Phone: (740) 439-4471 ext. 212  office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(330) 383-2252    personal cell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1800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dhill@omegadistict.org</a:t>
            </a:r>
            <a:endParaRPr lang="en-US" sz="1800" dirty="0">
              <a:solidFill>
                <a:srgbClr val="0563C1"/>
              </a:solidFill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Picture 6" descr="A hand writing a new year's eve&#10;&#10;Description automatically generated">
            <a:extLst>
              <a:ext uri="{FF2B5EF4-FFF2-40B4-BE49-F238E27FC236}">
                <a16:creationId xmlns:a16="http://schemas.microsoft.com/office/drawing/2014/main" id="{871CDA75-257D-F375-D3A6-DA3707F7D5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068956" y="1409918"/>
            <a:ext cx="2220304" cy="1475862"/>
          </a:xfrm>
          <a:prstGeom prst="rect">
            <a:avLst/>
          </a:prstGeom>
        </p:spPr>
      </p:pic>
      <p:pic>
        <p:nvPicPr>
          <p:cNvPr id="6" name="Picture 5" descr="Fireworks in the sky&#10;&#10;Description automatically generated">
            <a:extLst>
              <a:ext uri="{FF2B5EF4-FFF2-40B4-BE49-F238E27FC236}">
                <a16:creationId xmlns:a16="http://schemas.microsoft.com/office/drawing/2014/main" id="{733D00BA-810D-6DC3-3637-E669E39FBFC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flipV="1">
            <a:off x="4866303" y="12417"/>
            <a:ext cx="3300900" cy="1785010"/>
          </a:xfrm>
          <a:prstGeom prst="rect">
            <a:avLst/>
          </a:prstGeom>
        </p:spPr>
      </p:pic>
      <p:pic>
        <p:nvPicPr>
          <p:cNvPr id="10" name="Picture 9" descr="Colorful streamers and confetti falling&#10;&#10;Description automatically generated">
            <a:extLst>
              <a:ext uri="{FF2B5EF4-FFF2-40B4-BE49-F238E27FC236}">
                <a16:creationId xmlns:a16="http://schemas.microsoft.com/office/drawing/2014/main" id="{F092E701-AB72-8D30-51E1-F3B85C3253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 flipV="1">
            <a:off x="150000" y="7008000"/>
            <a:ext cx="3690480" cy="27678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4E932B1-1FC7-AFDA-EBCF-3E91F176DC08}"/>
              </a:ext>
            </a:extLst>
          </p:cNvPr>
          <p:cNvSpPr txBox="1"/>
          <p:nvPr/>
        </p:nvSpPr>
        <p:spPr>
          <a:xfrm flipV="1">
            <a:off x="150000" y="7238831"/>
            <a:ext cx="369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10" tooltip="http://blender.stackexchange.com/questions/65751/how-to-make-streamer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11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2FFD6-0C62-D8C5-8F34-820B79741A1A}"/>
              </a:ext>
            </a:extLst>
          </p:cNvPr>
          <p:cNvSpPr txBox="1"/>
          <p:nvPr/>
        </p:nvSpPr>
        <p:spPr>
          <a:xfrm>
            <a:off x="4643562" y="2533347"/>
            <a:ext cx="1956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OMEGA Region 9!</a:t>
            </a:r>
          </a:p>
        </p:txBody>
      </p:sp>
    </p:spTree>
    <p:extLst>
      <p:ext uri="{BB962C8B-B14F-4D97-AF65-F5344CB8AC3E}">
        <p14:creationId xmlns:p14="http://schemas.microsoft.com/office/powerpoint/2010/main" val="334934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1D228-6EC2-4147-9BEF-9CB098922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13" y="456481"/>
            <a:ext cx="7620000" cy="1143000"/>
          </a:xfrm>
        </p:spPr>
        <p:txBody>
          <a:bodyPr anchor="ctr">
            <a:noAutofit/>
          </a:bodyPr>
          <a:lstStyle/>
          <a:p>
            <a:r>
              <a:rPr lang="en-US" sz="3600" dirty="0"/>
              <a:t>This meeting is being held in person at  ODOT District 11 offices, New Philadelphia, Ohio.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3E2673-943C-4D85-85E1-AAF26354F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3573748"/>
            <a:ext cx="8644680" cy="602554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Slides and minutes will be available on the OMEGA website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     within one week.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This meeting is serving duly as the January RCC and Steering Committee Meeting.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E47109-1B84-4B9D-AED8-C1498FEB6B73}"/>
              </a:ext>
            </a:extLst>
          </p:cNvPr>
          <p:cNvSpPr txBox="1"/>
          <p:nvPr/>
        </p:nvSpPr>
        <p:spPr>
          <a:xfrm>
            <a:off x="593888" y="1743958"/>
            <a:ext cx="2912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D4015E1B-995F-43E2-9943-0E77D3249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21301" y="5166101"/>
            <a:ext cx="3261810" cy="12916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0C36C3-0FC2-A42C-48F7-FA2D5BB6CF76}"/>
              </a:ext>
            </a:extLst>
          </p:cNvPr>
          <p:cNvSpPr txBox="1"/>
          <p:nvPr/>
        </p:nvSpPr>
        <p:spPr>
          <a:xfrm>
            <a:off x="101754" y="2083923"/>
            <a:ext cx="8340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meeting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both video and audio taped and may be shared in the future with other organizations, persons, and/or presented in public forums.</a:t>
            </a:r>
          </a:p>
        </p:txBody>
      </p:sp>
    </p:spTree>
    <p:extLst>
      <p:ext uri="{BB962C8B-B14F-4D97-AF65-F5344CB8AC3E}">
        <p14:creationId xmlns:p14="http://schemas.microsoft.com/office/powerpoint/2010/main" val="334599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89BE-38B4-488C-B33C-C79AFEE6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997" y="212897"/>
            <a:ext cx="3436070" cy="767188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Agenda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EC58B-5007-48C1-985A-247804DF6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67" y="1054960"/>
            <a:ext cx="8229600" cy="5199979"/>
          </a:xfrm>
        </p:spPr>
        <p:txBody>
          <a:bodyPr>
            <a:no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Welcome </a:t>
            </a: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Agenda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Roll Call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Regional Business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Acceptance of Meeting Minutes </a:t>
            </a:r>
          </a:p>
          <a:p>
            <a:pPr marL="6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Election of Officers for CY 2024</a:t>
            </a:r>
          </a:p>
          <a:p>
            <a:pPr marL="6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Summary of 2023 Goals Outcomes</a:t>
            </a:r>
          </a:p>
          <a:p>
            <a:pPr marL="6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Preview of 2024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Meeting Calendar for 2024</a:t>
            </a:r>
            <a:endParaRPr lang="en-US" sz="1800" dirty="0">
              <a:solidFill>
                <a:srgbClr val="00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Presentation of Report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Ohio University, Voinovich School of Leadership and Public Affairs, Mandy White presents the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Rural Transit/Transportation and Social Return on Investment (SROI) Research Project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Open Roundtable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Good of the Region</a:t>
            </a:r>
            <a:r>
              <a:rPr lang="en-US" sz="1800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Motion to Adjourn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65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BE5F3-15D9-4F93-8405-DFA3C720F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cap="none" spc="-100" baseline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Roll Call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E1CA9A-4FAA-4E54-B92B-1AC9948A2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24667" y="1324229"/>
            <a:ext cx="4293254" cy="42932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134CE7-9CEA-ED27-7048-5EB1BF8FF296}"/>
              </a:ext>
            </a:extLst>
          </p:cNvPr>
          <p:cNvSpPr txBox="1"/>
          <p:nvPr/>
        </p:nvSpPr>
        <p:spPr>
          <a:xfrm>
            <a:off x="557041" y="5294318"/>
            <a:ext cx="286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A WARM WELCOME TO OUR GUESTS AND MEMBERS!</a:t>
            </a:r>
          </a:p>
        </p:txBody>
      </p:sp>
    </p:spTree>
    <p:extLst>
      <p:ext uri="{BB962C8B-B14F-4D97-AF65-F5344CB8AC3E}">
        <p14:creationId xmlns:p14="http://schemas.microsoft.com/office/powerpoint/2010/main" val="389512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E1E62-FAC9-4DD5-814E-93656503E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Meeting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4134D-8644-445E-AF58-93C053283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156" y="1630018"/>
            <a:ext cx="3807350" cy="5043713"/>
          </a:xfrm>
        </p:spPr>
        <p:txBody>
          <a:bodyPr>
            <a:normAutofit/>
          </a:bodyPr>
          <a:lstStyle/>
          <a:p>
            <a:pPr marL="114298" indent="0">
              <a:buNone/>
            </a:pPr>
            <a:r>
              <a:rPr lang="en-US" sz="2400" dirty="0"/>
              <a:t>Minutes from the last two RCC meetings held on </a:t>
            </a:r>
          </a:p>
          <a:p>
            <a:pPr marL="114298" indent="0">
              <a:buNone/>
            </a:pPr>
            <a:r>
              <a:rPr lang="en-US" sz="2400" dirty="0"/>
              <a:t> July 19, 2023,  and                         November 15, 2023</a:t>
            </a:r>
          </a:p>
          <a:p>
            <a:pPr marL="114298" indent="0">
              <a:buNone/>
            </a:pPr>
            <a:r>
              <a:rPr lang="en-US" sz="2400" dirty="0"/>
              <a:t>were distributed to members prior to the meeting.</a:t>
            </a:r>
          </a:p>
          <a:p>
            <a:endParaRPr lang="en-US" sz="2400" dirty="0"/>
          </a:p>
          <a:p>
            <a:r>
              <a:rPr lang="en-US" sz="2400" dirty="0"/>
              <a:t>Corrections?</a:t>
            </a:r>
          </a:p>
          <a:p>
            <a:r>
              <a:rPr lang="en-US" sz="2400" dirty="0"/>
              <a:t>Motion to accept?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0A0A4C75-5467-441D-AC36-B58EE80AF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44186" y="1757439"/>
            <a:ext cx="365760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95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004D-B1BD-1A16-B5FF-67C49839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cap="none" spc="-100" baseline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Election of Officers for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A1C65D-5844-6D07-DF76-07C03F04A4FE}"/>
              </a:ext>
            </a:extLst>
          </p:cNvPr>
          <p:cNvSpPr txBox="1"/>
          <p:nvPr/>
        </p:nvSpPr>
        <p:spPr>
          <a:xfrm>
            <a:off x="870669" y="1433023"/>
            <a:ext cx="2747175" cy="35085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114298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sz="2400" dirty="0"/>
              <a:t>Proposed Slate:</a:t>
            </a:r>
          </a:p>
          <a:p>
            <a:pPr marL="342892" indent="-228594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sz="2400" dirty="0"/>
          </a:p>
          <a:p>
            <a:pPr marL="114298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sz="2400" dirty="0"/>
              <a:t>Shannon Hursey, Chairperson</a:t>
            </a:r>
          </a:p>
          <a:p>
            <a:pPr marL="342892" indent="-228594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sz="2400" dirty="0"/>
          </a:p>
          <a:p>
            <a:pPr marL="114298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sz="2400" dirty="0"/>
              <a:t>Valerie Shaw, Vice – Chairperson</a:t>
            </a:r>
          </a:p>
          <a:p>
            <a:pPr marL="342892" indent="-228594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sz="2400" dirty="0"/>
          </a:p>
          <a:p>
            <a:pPr marL="342892" indent="-228594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sz="2400" dirty="0"/>
          </a:p>
          <a:p>
            <a:pPr marL="114298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sz="2400" dirty="0"/>
              <a:t>Are there any nominations from the floor? </a:t>
            </a:r>
          </a:p>
          <a:p>
            <a:pPr marL="114298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endParaRPr lang="en-US" sz="2400" dirty="0"/>
          </a:p>
          <a:p>
            <a:pPr marL="114298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endParaRPr lang="en-US" sz="2400" dirty="0"/>
          </a:p>
          <a:p>
            <a:pPr marL="114298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endParaRPr lang="en-US" sz="2400" dirty="0"/>
          </a:p>
        </p:txBody>
      </p:sp>
      <p:pic>
        <p:nvPicPr>
          <p:cNvPr id="4" name="Picture 3" descr="A group of hands reaching out to the side&#10;&#10;Description automatically generated">
            <a:extLst>
              <a:ext uri="{FF2B5EF4-FFF2-40B4-BE49-F238E27FC236}">
                <a16:creationId xmlns:a16="http://schemas.microsoft.com/office/drawing/2014/main" id="{E612F29F-49CC-E463-ED75-07BF677F9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88406" y="1433023"/>
            <a:ext cx="3259817" cy="2567106"/>
          </a:xfrm>
          <a:prstGeom prst="rect">
            <a:avLst/>
          </a:prstGeom>
          <a:noFill/>
        </p:spPr>
      </p:pic>
      <p:pic>
        <p:nvPicPr>
          <p:cNvPr id="7" name="Picture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D9F3FF2-B73A-8704-4B72-99B1B5A475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00107" y="2035534"/>
            <a:ext cx="405352" cy="405352"/>
          </a:xfrm>
          <a:prstGeom prst="rect">
            <a:avLst/>
          </a:prstGeom>
        </p:spPr>
      </p:pic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BBA7103-8EEF-62C3-4AAA-9847FF6CC8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88181" y="2869591"/>
            <a:ext cx="405352" cy="405352"/>
          </a:xfrm>
          <a:prstGeom prst="rect">
            <a:avLst/>
          </a:prstGeom>
        </p:spPr>
      </p:pic>
      <p:pic>
        <p:nvPicPr>
          <p:cNvPr id="9" name="Picture 8" descr="A colorful text on a black background&#10;&#10;Description automatically generated">
            <a:extLst>
              <a:ext uri="{FF2B5EF4-FFF2-40B4-BE49-F238E27FC236}">
                <a16:creationId xmlns:a16="http://schemas.microsoft.com/office/drawing/2014/main" id="{B1830519-A28A-9ECA-DFF1-F4C53A16E2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88181" y="5049275"/>
            <a:ext cx="1934818" cy="14511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78D95D-C604-093B-58EA-7C940F80FC19}"/>
              </a:ext>
            </a:extLst>
          </p:cNvPr>
          <p:cNvSpPr txBox="1"/>
          <p:nvPr/>
        </p:nvSpPr>
        <p:spPr>
          <a:xfrm>
            <a:off x="2522999" y="5327017"/>
            <a:ext cx="4098004" cy="89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298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sz="1800" dirty="0"/>
              <a:t> THANK YOU to Valerie Shaw for serving as Chairman the first two years! </a:t>
            </a:r>
          </a:p>
          <a:p>
            <a:pPr marL="114298" defTabSz="91437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And to those newly elected to serve.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5964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9850E15-8885-7DF8-9466-B19019C20863}"/>
              </a:ext>
            </a:extLst>
          </p:cNvPr>
          <p:cNvSpPr/>
          <p:nvPr/>
        </p:nvSpPr>
        <p:spPr>
          <a:xfrm>
            <a:off x="37524" y="1063993"/>
            <a:ext cx="3104825" cy="21443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5803BF9-9188-2DB1-D68A-F7C199E35A69}"/>
              </a:ext>
            </a:extLst>
          </p:cNvPr>
          <p:cNvSpPr/>
          <p:nvPr/>
        </p:nvSpPr>
        <p:spPr>
          <a:xfrm>
            <a:off x="70142" y="4928111"/>
            <a:ext cx="2503315" cy="1637114"/>
          </a:xfrm>
          <a:prstGeom prst="ellipse">
            <a:avLst/>
          </a:prstGeom>
          <a:solidFill>
            <a:srgbClr val="56D0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46F8BF-CCDB-7D7A-9EBC-C102DD46D1DA}"/>
              </a:ext>
            </a:extLst>
          </p:cNvPr>
          <p:cNvSpPr/>
          <p:nvPr/>
        </p:nvSpPr>
        <p:spPr>
          <a:xfrm>
            <a:off x="5885562" y="1350246"/>
            <a:ext cx="2491531" cy="14044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27E0125-A39C-5C68-AD78-51DF9D604FA2}"/>
              </a:ext>
            </a:extLst>
          </p:cNvPr>
          <p:cNvSpPr/>
          <p:nvPr/>
        </p:nvSpPr>
        <p:spPr>
          <a:xfrm>
            <a:off x="5594156" y="3932857"/>
            <a:ext cx="2772212" cy="199050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342F748-98A7-7B63-7C80-AEC1260E4FCF}"/>
              </a:ext>
            </a:extLst>
          </p:cNvPr>
          <p:cNvSpPr/>
          <p:nvPr/>
        </p:nvSpPr>
        <p:spPr>
          <a:xfrm>
            <a:off x="3102625" y="5233859"/>
            <a:ext cx="2491531" cy="1404443"/>
          </a:xfrm>
          <a:prstGeom prst="ellips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013914E-D6FD-10E7-8EC0-6725032D0E9E}"/>
              </a:ext>
            </a:extLst>
          </p:cNvPr>
          <p:cNvSpPr/>
          <p:nvPr/>
        </p:nvSpPr>
        <p:spPr>
          <a:xfrm>
            <a:off x="2957897" y="393980"/>
            <a:ext cx="2734012" cy="144204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A8499A-EF52-5E1D-6D3C-3AD680DCD9E6}"/>
              </a:ext>
            </a:extLst>
          </p:cNvPr>
          <p:cNvSpPr txBox="1"/>
          <p:nvPr/>
        </p:nvSpPr>
        <p:spPr>
          <a:xfrm>
            <a:off x="3312526" y="640723"/>
            <a:ext cx="2654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Revision/Rewrite of Regional Coordinated Plan- Due June 2024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4304BD-B8D7-6B63-5A95-C82B69A9194A}"/>
              </a:ext>
            </a:extLst>
          </p:cNvPr>
          <p:cNvSpPr txBox="1"/>
          <p:nvPr/>
        </p:nvSpPr>
        <p:spPr>
          <a:xfrm>
            <a:off x="6137612" y="1504594"/>
            <a:ext cx="26257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Regional</a:t>
            </a:r>
          </a:p>
          <a:p>
            <a:r>
              <a:rPr lang="en-US" dirty="0"/>
              <a:t> </a:t>
            </a:r>
            <a:r>
              <a:rPr lang="en-US" dirty="0" err="1"/>
              <a:t>CarFit</a:t>
            </a:r>
            <a:r>
              <a:rPr lang="en-US" dirty="0"/>
              <a:t> Training-</a:t>
            </a:r>
          </a:p>
          <a:p>
            <a:r>
              <a:rPr lang="en-US" dirty="0"/>
              <a:t>ALL nine counties. </a:t>
            </a:r>
          </a:p>
          <a:p>
            <a:r>
              <a:rPr lang="en-US" dirty="0"/>
              <a:t>                            		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CD7633-A4EC-E8EE-BFB3-C90B423E2A92}"/>
              </a:ext>
            </a:extLst>
          </p:cNvPr>
          <p:cNvSpPr txBox="1"/>
          <p:nvPr/>
        </p:nvSpPr>
        <p:spPr>
          <a:xfrm>
            <a:off x="3094804" y="1843021"/>
            <a:ext cx="29292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3"/>
                </a:solidFill>
                <a:latin typeface="+mj-lt"/>
              </a:rPr>
              <a:t> Regional               Goals For</a:t>
            </a:r>
          </a:p>
          <a:p>
            <a:r>
              <a:rPr lang="en-US" sz="4400" b="1" dirty="0">
                <a:solidFill>
                  <a:schemeClr val="accent3"/>
                </a:solidFill>
                <a:latin typeface="+mj-lt"/>
              </a:rPr>
              <a:t>  2023-</a:t>
            </a:r>
          </a:p>
          <a:p>
            <a:r>
              <a:rPr lang="en-US" sz="4400" b="1" dirty="0">
                <a:solidFill>
                  <a:schemeClr val="accent3"/>
                </a:solidFill>
                <a:latin typeface="+mj-lt"/>
              </a:rPr>
              <a:t>Outcomes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3107A0-BC4B-E260-9A66-AA64303C2F3C}"/>
              </a:ext>
            </a:extLst>
          </p:cNvPr>
          <p:cNvSpPr txBox="1"/>
          <p:nvPr/>
        </p:nvSpPr>
        <p:spPr>
          <a:xfrm>
            <a:off x="559863" y="1251072"/>
            <a:ext cx="2407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Develop info/instructional paper for medical facilities: How to effectively integrate public transit in patient care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FA2010-32C5-2B93-2DBD-D4F1C47EE74E}"/>
              </a:ext>
            </a:extLst>
          </p:cNvPr>
          <p:cNvSpPr txBox="1"/>
          <p:nvPr/>
        </p:nvSpPr>
        <p:spPr>
          <a:xfrm>
            <a:off x="5765670" y="4253026"/>
            <a:ext cx="26593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Rider Advocacy and Direct Participation from Seniors, Disabled Persons and Low-Income      	Persons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CE392B-6AE4-92B6-8A45-EDA11599A9BB}"/>
              </a:ext>
            </a:extLst>
          </p:cNvPr>
          <p:cNvSpPr txBox="1"/>
          <p:nvPr/>
        </p:nvSpPr>
        <p:spPr>
          <a:xfrm>
            <a:off x="3283601" y="5578536"/>
            <a:ext cx="287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and Develop</a:t>
            </a:r>
          </a:p>
          <a:p>
            <a:r>
              <a:rPr lang="en-US" dirty="0"/>
              <a:t>Social ROI Measures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080ECC-C636-20B5-B3ED-B8DCB4D8C6CD}"/>
              </a:ext>
            </a:extLst>
          </p:cNvPr>
          <p:cNvSpPr txBox="1"/>
          <p:nvPr/>
        </p:nvSpPr>
        <p:spPr>
          <a:xfrm>
            <a:off x="72084" y="5407188"/>
            <a:ext cx="2885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Volunteer Transportation Companions  Pilot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331818-EC44-D3FA-0EF4-43C9E1430CBA}"/>
              </a:ext>
            </a:extLst>
          </p:cNvPr>
          <p:cNvSpPr txBox="1"/>
          <p:nvPr/>
        </p:nvSpPr>
        <p:spPr>
          <a:xfrm>
            <a:off x="622949" y="666874"/>
            <a:ext cx="2269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COMPLETED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F6F8BE-2ED7-B54E-CFAD-B851D1E066CF}"/>
              </a:ext>
            </a:extLst>
          </p:cNvPr>
          <p:cNvSpPr txBox="1"/>
          <p:nvPr/>
        </p:nvSpPr>
        <p:spPr>
          <a:xfrm>
            <a:off x="6425696" y="917722"/>
            <a:ext cx="1454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COMPLETED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4C81C7-B152-CE9F-98C5-5FDB9EDD90B8}"/>
              </a:ext>
            </a:extLst>
          </p:cNvPr>
          <p:cNvSpPr txBox="1"/>
          <p:nvPr/>
        </p:nvSpPr>
        <p:spPr>
          <a:xfrm>
            <a:off x="5942722" y="3579875"/>
            <a:ext cx="230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ON TARGET </a:t>
            </a:r>
            <a:r>
              <a:rPr lang="en-US" dirty="0">
                <a:solidFill>
                  <a:srgbClr val="FF0000"/>
                </a:solidFill>
              </a:rPr>
              <a:t>FOR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7A0D59-BE5A-DAF9-1B06-F92467135892}"/>
              </a:ext>
            </a:extLst>
          </p:cNvPr>
          <p:cNvSpPr txBox="1"/>
          <p:nvPr/>
        </p:nvSpPr>
        <p:spPr>
          <a:xfrm>
            <a:off x="3637517" y="4844525"/>
            <a:ext cx="230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COMPLETED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C6DD62-423E-83FB-62CB-AD4C9D8E9BA0}"/>
              </a:ext>
            </a:extLst>
          </p:cNvPr>
          <p:cNvSpPr txBox="1"/>
          <p:nvPr/>
        </p:nvSpPr>
        <p:spPr>
          <a:xfrm>
            <a:off x="3705506" y="48852"/>
            <a:ext cx="230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PROCESS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37E77C-D326-B93D-4C70-74DC58D0A60F}"/>
              </a:ext>
            </a:extLst>
          </p:cNvPr>
          <p:cNvSpPr txBox="1"/>
          <p:nvPr/>
        </p:nvSpPr>
        <p:spPr>
          <a:xfrm>
            <a:off x="246888" y="3791361"/>
            <a:ext cx="27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PROCESS with KENT STATE TUSCARAWAS LEADERSHIP PROGRAM-</a:t>
            </a:r>
          </a:p>
          <a:p>
            <a:r>
              <a:rPr lang="en-US" b="1" dirty="0">
                <a:solidFill>
                  <a:srgbClr val="FF0000"/>
                </a:solidFill>
              </a:rPr>
              <a:t>ON TARGET </a:t>
            </a:r>
            <a:r>
              <a:rPr lang="en-US" dirty="0">
                <a:solidFill>
                  <a:srgbClr val="FF0000"/>
                </a:solidFill>
              </a:rPr>
              <a:t>FOR 2024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3406D13-40EF-C9CB-5643-FE324DE5293F}"/>
              </a:ext>
            </a:extLst>
          </p:cNvPr>
          <p:cNvSpPr/>
          <p:nvPr/>
        </p:nvSpPr>
        <p:spPr>
          <a:xfrm>
            <a:off x="6674703" y="2558158"/>
            <a:ext cx="1702389" cy="79478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30BDF4-9521-17A1-9FBC-109931A4FB39}"/>
              </a:ext>
            </a:extLst>
          </p:cNvPr>
          <p:cNvSpPr txBox="1"/>
          <p:nvPr/>
        </p:nvSpPr>
        <p:spPr>
          <a:xfrm>
            <a:off x="6922151" y="2632366"/>
            <a:ext cx="1502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BRAUN Lift Training</a:t>
            </a:r>
          </a:p>
        </p:txBody>
      </p:sp>
    </p:spTree>
    <p:extLst>
      <p:ext uri="{BB962C8B-B14F-4D97-AF65-F5344CB8AC3E}">
        <p14:creationId xmlns:p14="http://schemas.microsoft.com/office/powerpoint/2010/main" val="41043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9C83D-AD2F-CED8-3454-6B8A836B6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54" y="-228804"/>
            <a:ext cx="7620000" cy="1143000"/>
          </a:xfrm>
        </p:spPr>
        <p:txBody>
          <a:bodyPr/>
          <a:lstStyle/>
          <a:p>
            <a:r>
              <a:rPr lang="en-US" sz="4400" dirty="0"/>
              <a:t>Preview of some 2024 goals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BB8C0-BCF2-1199-6C13-12D408A60C3E}"/>
              </a:ext>
            </a:extLst>
          </p:cNvPr>
          <p:cNvSpPr txBox="1"/>
          <p:nvPr/>
        </p:nvSpPr>
        <p:spPr>
          <a:xfrm>
            <a:off x="3070729" y="722701"/>
            <a:ext cx="54451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6600"/>
                </a:solidFill>
              </a:rPr>
              <a:t>Rewrite of Regional Coordinated Plan </a:t>
            </a:r>
            <a:r>
              <a:rPr lang="en-US" dirty="0">
                <a:solidFill>
                  <a:srgbClr val="006600"/>
                </a:solidFill>
              </a:rPr>
              <a:t>– due to ODOT June 30, 2024.</a:t>
            </a:r>
          </a:p>
          <a:p>
            <a:r>
              <a:rPr lang="en-US" sz="1600" dirty="0">
                <a:solidFill>
                  <a:srgbClr val="006600"/>
                </a:solidFill>
              </a:rPr>
              <a:t>General Timeline:   JAN – DATA (Regional Performance Measures, unmet needs, provider changes, major trip generators, SWOT) </a:t>
            </a:r>
          </a:p>
          <a:p>
            <a:r>
              <a:rPr lang="en-US" sz="1600" dirty="0">
                <a:solidFill>
                  <a:srgbClr val="006600"/>
                </a:solidFill>
              </a:rPr>
              <a:t>                                   FEB – GOALS, Strategies, Action Items</a:t>
            </a:r>
          </a:p>
          <a:p>
            <a:r>
              <a:rPr lang="en-US" sz="1600" dirty="0">
                <a:solidFill>
                  <a:srgbClr val="006600"/>
                </a:solidFill>
              </a:rPr>
              <a:t>		MAR – Finish First Draft</a:t>
            </a:r>
          </a:p>
          <a:p>
            <a:r>
              <a:rPr lang="en-US" sz="1600" dirty="0">
                <a:solidFill>
                  <a:srgbClr val="006600"/>
                </a:solidFill>
              </a:rPr>
              <a:t>		APR – County Meetings, 			            COMMENT PERIOD</a:t>
            </a:r>
          </a:p>
          <a:p>
            <a:r>
              <a:rPr lang="en-US" sz="1600" dirty="0">
                <a:solidFill>
                  <a:srgbClr val="006600"/>
                </a:solidFill>
              </a:rPr>
              <a:t>		MAY –LAST REVISIONS, RCC 			           APPROVAL</a:t>
            </a:r>
          </a:p>
          <a:p>
            <a:r>
              <a:rPr lang="en-US" sz="1600" dirty="0">
                <a:solidFill>
                  <a:srgbClr val="006600"/>
                </a:solidFill>
              </a:rPr>
              <a:t>		JUNE – OMEGA EXEC. BD. APPROVAL</a:t>
            </a:r>
          </a:p>
          <a:p>
            <a:r>
              <a:rPr lang="en-US" sz="1600" dirty="0">
                <a:solidFill>
                  <a:srgbClr val="006600"/>
                </a:solidFill>
              </a:rPr>
              <a:t>		JUNE 31 – SUBMIT TO ODOT</a:t>
            </a:r>
          </a:p>
          <a:p>
            <a:endParaRPr lang="en-US" dirty="0">
              <a:solidFill>
                <a:srgbClr val="006600"/>
              </a:solidFill>
            </a:endParaRPr>
          </a:p>
          <a:p>
            <a:r>
              <a:rPr lang="en-US" dirty="0">
                <a:solidFill>
                  <a:srgbClr val="006600"/>
                </a:solidFill>
              </a:rPr>
              <a:t>What does that mean for YOU? </a:t>
            </a:r>
          </a:p>
          <a:p>
            <a:r>
              <a:rPr lang="en-US" dirty="0">
                <a:solidFill>
                  <a:srgbClr val="006600"/>
                </a:solidFill>
              </a:rPr>
              <a:t>Jan-Feb – Requesting Regional Performance Measures Data, O-D 2023 Data, Provider Changes Data, Major Trip Generators Data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70BC81-8134-BAB3-10AF-FC7F24D7EF1B}"/>
              </a:ext>
            </a:extLst>
          </p:cNvPr>
          <p:cNvSpPr txBox="1"/>
          <p:nvPr/>
        </p:nvSpPr>
        <p:spPr>
          <a:xfrm>
            <a:off x="3375326" y="5324084"/>
            <a:ext cx="48728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IMPORTANT : February 21 meeting </a:t>
            </a:r>
            <a:r>
              <a:rPr lang="en-US" dirty="0">
                <a:solidFill>
                  <a:srgbClr val="FF0000"/>
                </a:solidFill>
              </a:rPr>
              <a:t>– Regional SWOT, Regional Unmet Needs from Survey. GOALS and STRATEGIES, first draft. Please put on your calendar now. ( 9-noon, AAA9 offices)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191266-4491-295D-3183-BDA6D597BE24}"/>
              </a:ext>
            </a:extLst>
          </p:cNvPr>
          <p:cNvSpPr txBox="1"/>
          <p:nvPr/>
        </p:nvSpPr>
        <p:spPr>
          <a:xfrm>
            <a:off x="89449" y="2946475"/>
            <a:ext cx="2881151" cy="2585323"/>
          </a:xfrm>
          <a:prstGeom prst="rect">
            <a:avLst/>
          </a:prstGeom>
          <a:noFill/>
          <a:ln w="38100">
            <a:solidFill>
              <a:srgbClr val="457EC3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Transportation Companion</a:t>
            </a:r>
          </a:p>
          <a:p>
            <a:r>
              <a:rPr lang="en-US" b="1" u="sng" dirty="0">
                <a:solidFill>
                  <a:srgbClr val="0070C0"/>
                </a:solidFill>
              </a:rPr>
              <a:t>Pilot Program </a:t>
            </a:r>
            <a:r>
              <a:rPr lang="en-US" dirty="0">
                <a:solidFill>
                  <a:srgbClr val="0070C0"/>
                </a:solidFill>
              </a:rPr>
              <a:t> - completing</a:t>
            </a:r>
          </a:p>
          <a:p>
            <a:r>
              <a:rPr lang="en-US" dirty="0">
                <a:solidFill>
                  <a:srgbClr val="0070C0"/>
                </a:solidFill>
              </a:rPr>
              <a:t>foundational research with Kent State –</a:t>
            </a:r>
          </a:p>
          <a:p>
            <a:r>
              <a:rPr lang="en-US" dirty="0" err="1">
                <a:solidFill>
                  <a:srgbClr val="0070C0"/>
                </a:solidFill>
              </a:rPr>
              <a:t>Tusc</a:t>
            </a:r>
            <a:r>
              <a:rPr lang="en-US" dirty="0">
                <a:solidFill>
                  <a:srgbClr val="0070C0"/>
                </a:solidFill>
              </a:rPr>
              <a:t> Leadership Team mid year. Goal is to implement by end of 2024 in four counties.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8CA03D-4402-FB46-9682-EF69E6340063}"/>
              </a:ext>
            </a:extLst>
          </p:cNvPr>
          <p:cNvSpPr txBox="1"/>
          <p:nvPr/>
        </p:nvSpPr>
        <p:spPr>
          <a:xfrm>
            <a:off x="89449" y="638151"/>
            <a:ext cx="2862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Regional Impact</a:t>
            </a:r>
          </a:p>
          <a:p>
            <a:r>
              <a:rPr lang="en-US" b="1" u="sng" dirty="0">
                <a:solidFill>
                  <a:srgbClr val="00B050"/>
                </a:solidFill>
              </a:rPr>
              <a:t>Committee- </a:t>
            </a:r>
            <a:r>
              <a:rPr lang="en-US" dirty="0">
                <a:solidFill>
                  <a:srgbClr val="00B050"/>
                </a:solidFill>
              </a:rPr>
              <a:t>to ensure direct input from the disabled, senior, and low-income communities we serve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BA110F-A23A-D2D0-6917-9996978CECD8}"/>
              </a:ext>
            </a:extLst>
          </p:cNvPr>
          <p:cNvSpPr/>
          <p:nvPr/>
        </p:nvSpPr>
        <p:spPr>
          <a:xfrm>
            <a:off x="89449" y="638151"/>
            <a:ext cx="2902342" cy="147732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A4ECAE-827F-10C5-11F1-FD934F09798A}"/>
              </a:ext>
            </a:extLst>
          </p:cNvPr>
          <p:cNvSpPr txBox="1"/>
          <p:nvPr/>
        </p:nvSpPr>
        <p:spPr>
          <a:xfrm>
            <a:off x="3105509" y="785004"/>
            <a:ext cx="5296619" cy="567618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BDA6D8-E1C9-C3FD-C823-A9AFA8AFE883}"/>
              </a:ext>
            </a:extLst>
          </p:cNvPr>
          <p:cNvSpPr txBox="1"/>
          <p:nvPr/>
        </p:nvSpPr>
        <p:spPr>
          <a:xfrm>
            <a:off x="239211" y="5624131"/>
            <a:ext cx="2731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Spanish Translations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of regional Public Transit Brochures and Safety Info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4CE0DC-1D59-9A61-A19B-81F2CD252E20}"/>
              </a:ext>
            </a:extLst>
          </p:cNvPr>
          <p:cNvSpPr txBox="1"/>
          <p:nvPr/>
        </p:nvSpPr>
        <p:spPr>
          <a:xfrm>
            <a:off x="104301" y="5649966"/>
            <a:ext cx="2847233" cy="85611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7958BD-2787-4A84-1A11-B2ABA7A49F23}"/>
              </a:ext>
            </a:extLst>
          </p:cNvPr>
          <p:cNvSpPr txBox="1"/>
          <p:nvPr/>
        </p:nvSpPr>
        <p:spPr>
          <a:xfrm>
            <a:off x="89449" y="2207811"/>
            <a:ext cx="2731389" cy="64633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SROI impacts and Medical Outreach Campaign</a:t>
            </a:r>
            <a:r>
              <a:rPr lang="en-US" dirty="0">
                <a:solidFill>
                  <a:srgbClr val="002060"/>
                </a:solidFill>
              </a:rPr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4288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AC62ED-BEC0-4C04-8796-E9B2C7057604}"/>
              </a:ext>
            </a:extLst>
          </p:cNvPr>
          <p:cNvSpPr txBox="1"/>
          <p:nvPr/>
        </p:nvSpPr>
        <p:spPr>
          <a:xfrm>
            <a:off x="1543390" y="220271"/>
            <a:ext cx="7130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</a:rPr>
              <a:t>Meeting Calendar for 2024</a:t>
            </a:r>
          </a:p>
          <a:p>
            <a:r>
              <a:rPr lang="en-US" sz="3200" b="1" dirty="0">
                <a:solidFill>
                  <a:schemeClr val="accent3"/>
                </a:solidFill>
              </a:rPr>
              <a:t>Meetings are 9am - 11am</a:t>
            </a:r>
          </a:p>
        </p:txBody>
      </p:sp>
      <p:pic>
        <p:nvPicPr>
          <p:cNvPr id="8" name="Picture 7" descr="Calendar&#10;&#10;Description automatically generated">
            <a:extLst>
              <a:ext uri="{FF2B5EF4-FFF2-40B4-BE49-F238E27FC236}">
                <a16:creationId xmlns:a16="http://schemas.microsoft.com/office/drawing/2014/main" id="{93D89246-B3CF-6237-72D8-D0866BDEA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87930" y="1617187"/>
            <a:ext cx="3023407" cy="24946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7F4364-87C9-438D-6D90-ECE19CD190EB}"/>
              </a:ext>
            </a:extLst>
          </p:cNvPr>
          <p:cNvSpPr txBox="1"/>
          <p:nvPr/>
        </p:nvSpPr>
        <p:spPr>
          <a:xfrm>
            <a:off x="2875840" y="1427471"/>
            <a:ext cx="54864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January 17, 2024            RCC/Steering Meeting 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February 21, 2024          RCC/SC- AAA9 Offices  (9-noon)</a:t>
            </a:r>
          </a:p>
          <a:p>
            <a:r>
              <a:rPr lang="en-US" dirty="0"/>
              <a:t>March 20, 2024              Steering Meeting </a:t>
            </a:r>
          </a:p>
          <a:p>
            <a:r>
              <a:rPr lang="en-US" dirty="0"/>
              <a:t>April 17, 2024                 Steering Meeting</a:t>
            </a:r>
          </a:p>
          <a:p>
            <a:r>
              <a:rPr lang="en-US" dirty="0">
                <a:solidFill>
                  <a:srgbClr val="FF0000"/>
                </a:solidFill>
              </a:rPr>
              <a:t>May 15, 2024                  RCC Meeting</a:t>
            </a:r>
          </a:p>
          <a:p>
            <a:r>
              <a:rPr lang="en-US" dirty="0"/>
              <a:t>June 19, 2024                 Steering Meeting</a:t>
            </a:r>
          </a:p>
          <a:p>
            <a:r>
              <a:rPr lang="en-US" dirty="0">
                <a:solidFill>
                  <a:srgbClr val="000000"/>
                </a:solidFill>
              </a:rPr>
              <a:t>July 17, 2024	       Steering Meeting</a:t>
            </a:r>
          </a:p>
          <a:p>
            <a:r>
              <a:rPr lang="en-US" dirty="0">
                <a:solidFill>
                  <a:srgbClr val="FF0000"/>
                </a:solidFill>
              </a:rPr>
              <a:t>August 21, 2024	       RCC Meeting</a:t>
            </a:r>
          </a:p>
          <a:p>
            <a:r>
              <a:rPr lang="en-US" dirty="0">
                <a:solidFill>
                  <a:srgbClr val="000000"/>
                </a:solidFill>
              </a:rPr>
              <a:t>September 18, 2024      Steering Meeting</a:t>
            </a:r>
          </a:p>
          <a:p>
            <a:r>
              <a:rPr lang="en-US" dirty="0">
                <a:solidFill>
                  <a:srgbClr val="000000"/>
                </a:solidFill>
              </a:rPr>
              <a:t>October 16, 2024           Steering Meeting</a:t>
            </a:r>
          </a:p>
          <a:p>
            <a:r>
              <a:rPr lang="en-US" dirty="0">
                <a:solidFill>
                  <a:srgbClr val="FF0000"/>
                </a:solidFill>
              </a:rPr>
              <a:t>November 20, 2024       RCC Meeting</a:t>
            </a:r>
          </a:p>
          <a:p>
            <a:r>
              <a:rPr lang="en-US" dirty="0">
                <a:solidFill>
                  <a:srgbClr val="000000"/>
                </a:solidFill>
              </a:rPr>
              <a:t>December 18, 2024       Steering or RCC only if needed </a:t>
            </a:r>
            <a:r>
              <a:rPr lang="en-US" dirty="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42F44F-982B-E1A2-C19A-BADEDB8BF8F5}"/>
              </a:ext>
            </a:extLst>
          </p:cNvPr>
          <p:cNvSpPr txBox="1"/>
          <p:nvPr/>
        </p:nvSpPr>
        <p:spPr>
          <a:xfrm>
            <a:off x="469849" y="4988379"/>
            <a:ext cx="74897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Typically, Steering Committee meetings are held at ODOT District 11 offices in New Philly and RCC meetings “travel” throughout our region and include a lunch invitation. Meeting materials, locations and agendas are sent at least one week in advance of the meeting. </a:t>
            </a:r>
            <a:r>
              <a:rPr lang="en-US" b="1" dirty="0"/>
              <a:t>VOLUNTEERS TO HOST the 2024 RCC Meetings are welcome, and much appreciated!! </a:t>
            </a:r>
          </a:p>
        </p:txBody>
      </p:sp>
    </p:spTree>
    <p:extLst>
      <p:ext uri="{BB962C8B-B14F-4D97-AF65-F5344CB8AC3E}">
        <p14:creationId xmlns:p14="http://schemas.microsoft.com/office/powerpoint/2010/main" val="850583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0">
      <a:dk1>
        <a:srgbClr val="2F2B20"/>
      </a:dk1>
      <a:lt1>
        <a:srgbClr val="FFFFFF"/>
      </a:lt1>
      <a:dk2>
        <a:srgbClr val="377A40"/>
      </a:dk2>
      <a:lt2>
        <a:srgbClr val="FFC000"/>
      </a:lt2>
      <a:accent1>
        <a:srgbClr val="A9A57C"/>
      </a:accent1>
      <a:accent2>
        <a:srgbClr val="FFC000"/>
      </a:accent2>
      <a:accent3>
        <a:srgbClr val="377A40"/>
      </a:accent3>
      <a:accent4>
        <a:srgbClr val="95A39D"/>
      </a:accent4>
      <a:accent5>
        <a:srgbClr val="C89F5D"/>
      </a:accent5>
      <a:accent6>
        <a:srgbClr val="B1A089"/>
      </a:accent6>
      <a:hlink>
        <a:srgbClr val="377A40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1050</Words>
  <Application>Microsoft Office PowerPoint</Application>
  <PresentationFormat>On-screen Show (4:3)</PresentationFormat>
  <Paragraphs>142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Franklin Gothic Book</vt:lpstr>
      <vt:lpstr>Wingdings</vt:lpstr>
      <vt:lpstr>Adjacency</vt:lpstr>
      <vt:lpstr>REGIONAL COORDINATED COUNCIL</vt:lpstr>
      <vt:lpstr>This meeting is being held in person at  ODOT District 11 offices, New Philadelphia, Ohio.</vt:lpstr>
      <vt:lpstr>Agenda </vt:lpstr>
      <vt:lpstr>Roll Call</vt:lpstr>
      <vt:lpstr>Meeting Minutes</vt:lpstr>
      <vt:lpstr>Election of Officers for 2024</vt:lpstr>
      <vt:lpstr>PowerPoint Presentation</vt:lpstr>
      <vt:lpstr>Preview of some 2024 goals</vt:lpstr>
      <vt:lpstr>PowerPoint Presentation</vt:lpstr>
      <vt:lpstr>PowerPoint Presentation</vt:lpstr>
      <vt:lpstr> For the Good of the Region, Announcements and County Updates</vt:lpstr>
      <vt:lpstr>     Thank you  for the privilege  of your time.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COORDINATED COUNCIL</dc:title>
  <dc:creator>Deb  Hill</dc:creator>
  <cp:lastModifiedBy>Deb  Hill</cp:lastModifiedBy>
  <cp:revision>153</cp:revision>
  <dcterms:created xsi:type="dcterms:W3CDTF">2020-11-20T15:54:47Z</dcterms:created>
  <dcterms:modified xsi:type="dcterms:W3CDTF">2024-01-16T15:35:30Z</dcterms:modified>
</cp:coreProperties>
</file>