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0"/>
  </p:notesMasterIdLst>
  <p:handoutMasterIdLst>
    <p:handoutMasterId r:id="rId31"/>
  </p:handoutMasterIdLst>
  <p:sldIdLst>
    <p:sldId id="256" r:id="rId5"/>
    <p:sldId id="432" r:id="rId6"/>
    <p:sldId id="419" r:id="rId7"/>
    <p:sldId id="430" r:id="rId8"/>
    <p:sldId id="442" r:id="rId9"/>
    <p:sldId id="491" r:id="rId10"/>
    <p:sldId id="487" r:id="rId11"/>
    <p:sldId id="488" r:id="rId12"/>
    <p:sldId id="492" r:id="rId13"/>
    <p:sldId id="504" r:id="rId14"/>
    <p:sldId id="465" r:id="rId15"/>
    <p:sldId id="490" r:id="rId16"/>
    <p:sldId id="481" r:id="rId17"/>
    <p:sldId id="467" r:id="rId18"/>
    <p:sldId id="506" r:id="rId19"/>
    <p:sldId id="510" r:id="rId20"/>
    <p:sldId id="507" r:id="rId21"/>
    <p:sldId id="508" r:id="rId22"/>
    <p:sldId id="509" r:id="rId23"/>
    <p:sldId id="457" r:id="rId24"/>
    <p:sldId id="458" r:id="rId25"/>
    <p:sldId id="460" r:id="rId26"/>
    <p:sldId id="485" r:id="rId27"/>
    <p:sldId id="461" r:id="rId28"/>
    <p:sldId id="46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516C2E-E408-42DC-A1E5-78552BD450F3}">
          <p14:sldIdLst>
            <p14:sldId id="256"/>
            <p14:sldId id="432"/>
            <p14:sldId id="419"/>
            <p14:sldId id="430"/>
            <p14:sldId id="442"/>
            <p14:sldId id="491"/>
            <p14:sldId id="487"/>
            <p14:sldId id="488"/>
            <p14:sldId id="492"/>
            <p14:sldId id="504"/>
            <p14:sldId id="465"/>
            <p14:sldId id="490"/>
            <p14:sldId id="481"/>
            <p14:sldId id="467"/>
            <p14:sldId id="506"/>
            <p14:sldId id="510"/>
            <p14:sldId id="507"/>
            <p14:sldId id="508"/>
            <p14:sldId id="509"/>
            <p14:sldId id="457"/>
            <p14:sldId id="458"/>
            <p14:sldId id="460"/>
            <p14:sldId id="485"/>
            <p14:sldId id="461"/>
            <p14:sldId id="4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nette Wierzbicki" initials="JW" lastIdx="3" clrIdx="0">
    <p:extLst>
      <p:ext uri="{19B8F6BF-5375-455C-9EA6-DF929625EA0E}">
        <p15:presenceInfo xmlns:p15="http://schemas.microsoft.com/office/powerpoint/2012/main" userId="S::jeannettew@omegadistrict.org::e0eaeb5b-8549-41da-a50f-ce36364267c2" providerId="AD"/>
      </p:ext>
    </p:extLst>
  </p:cmAuthor>
  <p:cmAuthor id="2" name="Deb  Hill" initials="DH" lastIdx="3" clrIdx="1">
    <p:extLst>
      <p:ext uri="{19B8F6BF-5375-455C-9EA6-DF929625EA0E}">
        <p15:presenceInfo xmlns:p15="http://schemas.microsoft.com/office/powerpoint/2012/main" userId="S::dhill@omegadistrict.org::097c63eb-4176-43ca-88c4-658d58350b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A40"/>
    <a:srgbClr val="000000"/>
    <a:srgbClr val="6600CC"/>
    <a:srgbClr val="2F2B20"/>
    <a:srgbClr val="FFFFFF"/>
    <a:srgbClr val="FF0066"/>
    <a:srgbClr val="006600"/>
    <a:srgbClr val="003300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71696" cy="456890"/>
          </a:xfrm>
          <a:prstGeom prst="rect">
            <a:avLst/>
          </a:prstGeom>
        </p:spPr>
        <p:txBody>
          <a:bodyPr vert="horz" lIns="89485" tIns="44745" rIns="89485" bIns="447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762" y="0"/>
            <a:ext cx="2971696" cy="456890"/>
          </a:xfrm>
          <a:prstGeom prst="rect">
            <a:avLst/>
          </a:prstGeom>
        </p:spPr>
        <p:txBody>
          <a:bodyPr vert="horz" lIns="89485" tIns="44745" rIns="89485" bIns="44745" rtlCol="0"/>
          <a:lstStyle>
            <a:lvl1pPr algn="r">
              <a:defRPr sz="1200"/>
            </a:lvl1pPr>
          </a:lstStyle>
          <a:p>
            <a:fld id="{C99DCC95-1EF6-4450-B7DF-C422257D713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685556"/>
            <a:ext cx="2971696" cy="456890"/>
          </a:xfrm>
          <a:prstGeom prst="rect">
            <a:avLst/>
          </a:prstGeom>
        </p:spPr>
        <p:txBody>
          <a:bodyPr vert="horz" lIns="89485" tIns="44745" rIns="89485" bIns="447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762" y="8685556"/>
            <a:ext cx="2971696" cy="456890"/>
          </a:xfrm>
          <a:prstGeom prst="rect">
            <a:avLst/>
          </a:prstGeom>
        </p:spPr>
        <p:txBody>
          <a:bodyPr vert="horz" lIns="89485" tIns="44745" rIns="89485" bIns="44745" rtlCol="0" anchor="b"/>
          <a:lstStyle>
            <a:lvl1pPr algn="r">
              <a:defRPr sz="1200"/>
            </a:lvl1pPr>
          </a:lstStyle>
          <a:p>
            <a:fld id="{0BD22FAF-8988-4EA4-97EF-8CAC4BB33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414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71696" cy="456890"/>
          </a:xfrm>
          <a:prstGeom prst="rect">
            <a:avLst/>
          </a:prstGeom>
        </p:spPr>
        <p:txBody>
          <a:bodyPr vert="horz" lIns="89485" tIns="44745" rIns="89485" bIns="447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762" y="0"/>
            <a:ext cx="2971696" cy="456890"/>
          </a:xfrm>
          <a:prstGeom prst="rect">
            <a:avLst/>
          </a:prstGeom>
        </p:spPr>
        <p:txBody>
          <a:bodyPr vert="horz" lIns="89485" tIns="44745" rIns="89485" bIns="44745" rtlCol="0"/>
          <a:lstStyle>
            <a:lvl1pPr algn="r">
              <a:defRPr sz="1200"/>
            </a:lvl1pPr>
          </a:lstStyle>
          <a:p>
            <a:fld id="{4F6F14F7-A831-4DBA-B117-3D1FD76BDBD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85" tIns="44745" rIns="89485" bIns="447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89" y="4342785"/>
            <a:ext cx="5487639" cy="4115111"/>
          </a:xfrm>
          <a:prstGeom prst="rect">
            <a:avLst/>
          </a:prstGeom>
        </p:spPr>
        <p:txBody>
          <a:bodyPr vert="horz" lIns="89485" tIns="44745" rIns="89485" bIns="447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8685556"/>
            <a:ext cx="2971696" cy="456890"/>
          </a:xfrm>
          <a:prstGeom prst="rect">
            <a:avLst/>
          </a:prstGeom>
        </p:spPr>
        <p:txBody>
          <a:bodyPr vert="horz" lIns="89485" tIns="44745" rIns="89485" bIns="447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762" y="8685556"/>
            <a:ext cx="2971696" cy="456890"/>
          </a:xfrm>
          <a:prstGeom prst="rect">
            <a:avLst/>
          </a:prstGeom>
        </p:spPr>
        <p:txBody>
          <a:bodyPr vert="horz" lIns="89485" tIns="44745" rIns="89485" bIns="44745" rtlCol="0" anchor="b"/>
          <a:lstStyle>
            <a:lvl1pPr algn="r">
              <a:defRPr sz="1200"/>
            </a:lvl1pPr>
          </a:lstStyle>
          <a:p>
            <a:fld id="{AE15B251-207D-4260-A0BD-2F93E0827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0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59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7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92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ITEM ONE</a:t>
            </a:r>
          </a:p>
        </p:txBody>
      </p:sp>
    </p:spTree>
    <p:extLst>
      <p:ext uri="{BB962C8B-B14F-4D97-AF65-F5344CB8AC3E}">
        <p14:creationId xmlns:p14="http://schemas.microsoft.com/office/powerpoint/2010/main" val="937030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ITEM ONE</a:t>
            </a:r>
          </a:p>
        </p:txBody>
      </p:sp>
    </p:spTree>
    <p:extLst>
      <p:ext uri="{BB962C8B-B14F-4D97-AF65-F5344CB8AC3E}">
        <p14:creationId xmlns:p14="http://schemas.microsoft.com/office/powerpoint/2010/main" val="2395093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ITEM ONE</a:t>
            </a:r>
          </a:p>
        </p:txBody>
      </p:sp>
    </p:spTree>
    <p:extLst>
      <p:ext uri="{BB962C8B-B14F-4D97-AF65-F5344CB8AC3E}">
        <p14:creationId xmlns:p14="http://schemas.microsoft.com/office/powerpoint/2010/main" val="3335985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ITEM ONE</a:t>
            </a:r>
          </a:p>
        </p:txBody>
      </p:sp>
    </p:spTree>
    <p:extLst>
      <p:ext uri="{BB962C8B-B14F-4D97-AF65-F5344CB8AC3E}">
        <p14:creationId xmlns:p14="http://schemas.microsoft.com/office/powerpoint/2010/main" val="2891844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ITEM ONE</a:t>
            </a:r>
          </a:p>
        </p:txBody>
      </p:sp>
    </p:spTree>
    <p:extLst>
      <p:ext uri="{BB962C8B-B14F-4D97-AF65-F5344CB8AC3E}">
        <p14:creationId xmlns:p14="http://schemas.microsoft.com/office/powerpoint/2010/main" val="2118039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ITEM ONE</a:t>
            </a:r>
          </a:p>
        </p:txBody>
      </p:sp>
    </p:spTree>
    <p:extLst>
      <p:ext uri="{BB962C8B-B14F-4D97-AF65-F5344CB8AC3E}">
        <p14:creationId xmlns:p14="http://schemas.microsoft.com/office/powerpoint/2010/main" val="2827611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Coordinated employment transportation program, video library  of trainings, regional marketing campaign </a:t>
            </a:r>
          </a:p>
        </p:txBody>
      </p:sp>
    </p:spTree>
    <p:extLst>
      <p:ext uri="{BB962C8B-B14F-4D97-AF65-F5344CB8AC3E}">
        <p14:creationId xmlns:p14="http://schemas.microsoft.com/office/powerpoint/2010/main" val="2191644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8502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54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67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Sincerely, thank you. </a:t>
            </a:r>
          </a:p>
        </p:txBody>
      </p:sp>
    </p:spTree>
    <p:extLst>
      <p:ext uri="{BB962C8B-B14F-4D97-AF65-F5344CB8AC3E}">
        <p14:creationId xmlns:p14="http://schemas.microsoft.com/office/powerpoint/2010/main" val="105238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Previous business, new business, information</a:t>
            </a:r>
          </a:p>
        </p:txBody>
      </p:sp>
    </p:spTree>
    <p:extLst>
      <p:ext uri="{BB962C8B-B14F-4D97-AF65-F5344CB8AC3E}">
        <p14:creationId xmlns:p14="http://schemas.microsoft.com/office/powerpoint/2010/main" val="15339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ANYONE ELSE ON CALL?</a:t>
            </a:r>
          </a:p>
        </p:txBody>
      </p:sp>
    </p:spTree>
    <p:extLst>
      <p:ext uri="{BB962C8B-B14F-4D97-AF65-F5344CB8AC3E}">
        <p14:creationId xmlns:p14="http://schemas.microsoft.com/office/powerpoint/2010/main" val="1595048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6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07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poll</a:t>
            </a:r>
          </a:p>
        </p:txBody>
      </p:sp>
    </p:spTree>
    <p:extLst>
      <p:ext uri="{BB962C8B-B14F-4D97-AF65-F5344CB8AC3E}">
        <p14:creationId xmlns:p14="http://schemas.microsoft.com/office/powerpoint/2010/main" val="120553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POLL FUNCTION HERE</a:t>
            </a:r>
          </a:p>
        </p:txBody>
      </p:sp>
    </p:spTree>
    <p:extLst>
      <p:ext uri="{BB962C8B-B14F-4D97-AF65-F5344CB8AC3E}">
        <p14:creationId xmlns:p14="http://schemas.microsoft.com/office/powerpoint/2010/main" val="82336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new SWOT analysis</a:t>
            </a:r>
          </a:p>
        </p:txBody>
      </p:sp>
    </p:spTree>
    <p:extLst>
      <p:ext uri="{BB962C8B-B14F-4D97-AF65-F5344CB8AC3E}">
        <p14:creationId xmlns:p14="http://schemas.microsoft.com/office/powerpoint/2010/main" val="65734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E93-7F8B-4B4D-BCA9-D755E003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E93-7F8B-4B4D-BCA9-D755E003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E93-7F8B-4B4D-BCA9-D755E003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E93-7F8B-4B4D-BCA9-D755E003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85286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E93-7F8B-4B4D-BCA9-D755E003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E93-7F8B-4B4D-BCA9-D755E003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E93-7F8B-4B4D-BCA9-D755E003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E93-7F8B-4B4D-BCA9-D755E003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E93-7F8B-4B4D-BCA9-D755E00321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9E93-7F8B-4B4D-BCA9-D755E00321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B19E93-7F8B-4B4D-BCA9-D755E00321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7B19E93-7F8B-4B4D-BCA9-D755E003211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3/14/2018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914378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892" indent="-228594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indent="-228594" algn="l" defTabSz="91437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15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28" indent="-228594" algn="l" defTabSz="914378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8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17" indent="-182876" algn="l" defTabSz="914378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192" indent="-182876" algn="l" defTabSz="91437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068" indent="-182876" algn="l" defTabSz="914378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943" indent="-182876" algn="l" defTabSz="914378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onyxtruth.com/2015/01/11/onyx-truth-podcast-46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royectoeducere.wordpress.com/tag/halloween/page/2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clubpenguinreporters.blogspot.com/2013/05/club-penguin-daily-items10513-marvel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ecommunityranch.org/sustainability-non-profit/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s://en.wikipedia.org/wiki/Lincoln_cen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hill@omegadistict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storyreadingapeblog.com/2018/06/02/whatever-possessed-him/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s://omegadistrict.org/programs/transit/rcc/steerin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eheartsblog.blogspot.com/2010/11/art-picks-its-zen-thing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3rdgradethoughts.com/2014/04/using-student-numbers-to-keep-organized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auldunay.com/customer-service-is-the-new-marketing/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janisfoster.com/2011_06_01_archiv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croll-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xhere.com/en/photo/1453473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janisfoster.com/2011_06_01_archiv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0"/>
            <a:ext cx="7167418" cy="1761490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chemeClr val="bg2"/>
                </a:solidFill>
                <a:latin typeface="Franklin Gothic Book" panose="020B0503020102020204" pitchFamily="34" charset="0"/>
              </a:rPr>
              <a:t>OMEGA STEERING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76800"/>
            <a:ext cx="6461760" cy="1066800"/>
          </a:xfrm>
        </p:spPr>
        <p:txBody>
          <a:bodyPr>
            <a:normAutofit/>
          </a:bodyPr>
          <a:lstStyle/>
          <a:p>
            <a:r>
              <a:rPr lang="en-US" sz="2200" b="1">
                <a:solidFill>
                  <a:srgbClr val="377A40"/>
                </a:solidFill>
                <a:latin typeface="Franklin Gothic Book" panose="020B0503020102020204" pitchFamily="34" charset="0"/>
              </a:rPr>
              <a:t>Regional Coordinated Transportation Pilot Program</a:t>
            </a:r>
          </a:p>
          <a:p>
            <a:pPr algn="ctr"/>
            <a:r>
              <a:rPr lang="en-US" sz="2400" b="1">
                <a:solidFill>
                  <a:srgbClr val="377A40"/>
                </a:solidFill>
                <a:latin typeface="Franklin Gothic Book" panose="020B0503020102020204" pitchFamily="34" charset="0"/>
              </a:rPr>
              <a:t>October 21,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00" y="958691"/>
            <a:ext cx="2166495" cy="120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8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69B6-03B1-40D8-BB49-C0B64A7C1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07133"/>
            <a:ext cx="7620000" cy="1143000"/>
          </a:xfrm>
        </p:spPr>
        <p:txBody>
          <a:bodyPr/>
          <a:lstStyle/>
          <a:p>
            <a:r>
              <a:rPr lang="en-US"/>
              <a:t> Update on OC/OC training</a:t>
            </a:r>
          </a:p>
        </p:txBody>
      </p:sp>
    </p:spTree>
    <p:extLst>
      <p:ext uri="{BB962C8B-B14F-4D97-AF65-F5344CB8AC3E}">
        <p14:creationId xmlns:p14="http://schemas.microsoft.com/office/powerpoint/2010/main" val="312371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76C52CA-48AC-4F06-9379-95805AFC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73890"/>
            <a:ext cx="7620000" cy="1143000"/>
          </a:xfrm>
        </p:spPr>
        <p:txBody>
          <a:bodyPr anchor="ctr">
            <a:normAutofit/>
          </a:bodyPr>
          <a:lstStyle/>
          <a:p>
            <a:r>
              <a:rPr lang="en-US" sz="4000"/>
              <a:t>          2020  SWOT Analysis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F25E7FEA-A7CE-4B4C-8A2D-2BAB10235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8" b="13040"/>
          <a:stretch/>
        </p:blipFill>
        <p:spPr>
          <a:xfrm>
            <a:off x="1048327" y="823564"/>
            <a:ext cx="6373397" cy="6034436"/>
          </a:xfrm>
          <a:noFill/>
        </p:spPr>
      </p:pic>
    </p:spTree>
    <p:extLst>
      <p:ext uri="{BB962C8B-B14F-4D97-AF65-F5344CB8AC3E}">
        <p14:creationId xmlns:p14="http://schemas.microsoft.com/office/powerpoint/2010/main" val="110595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76C52CA-48AC-4F06-9379-95805AFC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58" y="0"/>
            <a:ext cx="7620000" cy="1143000"/>
          </a:xfrm>
        </p:spPr>
        <p:txBody>
          <a:bodyPr/>
          <a:lstStyle/>
          <a:p>
            <a:pPr algn="ctr"/>
            <a:r>
              <a:rPr lang="en-US" sz="4000" u="sng">
                <a:latin typeface="Franklin Gothic Book" panose="020B0503020102020204" pitchFamily="34" charset="0"/>
              </a:rPr>
              <a:t>2020 Regional Goals </a:t>
            </a:r>
            <a:r>
              <a:rPr lang="en-US" sz="2800" i="1" u="sng">
                <a:latin typeface="Franklin Gothic Book" panose="020B0503020102020204" pitchFamily="34" charset="0"/>
              </a:rPr>
              <a:t>(by priority)</a:t>
            </a:r>
            <a:endParaRPr lang="en-US" sz="4400" i="1" u="sng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E3C9-881D-4E0D-B377-0BE87C2F3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6014" y="976745"/>
            <a:ext cx="8022487" cy="5747327"/>
          </a:xfrm>
        </p:spPr>
        <p:txBody>
          <a:bodyPr>
            <a:normAutofit fontScale="85000" lnSpcReduction="20000"/>
          </a:bodyPr>
          <a:lstStyle/>
          <a:p>
            <a:pPr marL="1234421" lvl="2" indent="-457200">
              <a:buAutoNum type="arabicPeriod"/>
            </a:pPr>
            <a:r>
              <a:rPr lang="en-GB" b="0" i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Maintain ridership and increase availability of transportation services to safely meet unserved and underserved needs.</a:t>
            </a:r>
          </a:p>
          <a:p>
            <a:pPr marL="1234421" lvl="2" indent="-457200">
              <a:buAutoNum type="arabicPeriod"/>
            </a:pPr>
            <a:endParaRPr lang="en-GB" b="0" i="0">
              <a:solidFill>
                <a:srgbClr val="333333"/>
              </a:solidFill>
              <a:effectLst/>
              <a:latin typeface="Franklin Gothic Book" panose="020B0503020102020204" pitchFamily="34" charset="0"/>
            </a:endParaRPr>
          </a:p>
          <a:p>
            <a:pPr marL="1234421" lvl="2" indent="-457200">
              <a:buAutoNum type="arabicPeriod"/>
            </a:pPr>
            <a:r>
              <a:rPr lang="en-GB" b="0" i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Increase access to affordable and available employment transportation options.</a:t>
            </a:r>
          </a:p>
          <a:p>
            <a:pPr marL="1234421" lvl="2" indent="-457200">
              <a:buAutoNum type="arabicPeriod"/>
            </a:pPr>
            <a:endParaRPr lang="en-GB" b="0" i="0">
              <a:solidFill>
                <a:srgbClr val="333333"/>
              </a:solidFill>
              <a:effectLst/>
              <a:latin typeface="Franklin Gothic Book" panose="020B0503020102020204" pitchFamily="34" charset="0"/>
            </a:endParaRPr>
          </a:p>
          <a:p>
            <a:pPr marL="1234421" lvl="2" indent="-457200">
              <a:buAutoNum type="arabicPeriod"/>
            </a:pPr>
            <a:r>
              <a:rPr lang="en-GB" b="0" i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Build a collaborative network of new and existing providers and other stakeholder agencies to promote affordable, available, collaborative regional transportation access for all.</a:t>
            </a:r>
          </a:p>
          <a:p>
            <a:pPr marL="1234421" lvl="2" indent="-457200">
              <a:buAutoNum type="arabicPeriod"/>
            </a:pPr>
            <a:endParaRPr lang="en-GB" b="0" i="0">
              <a:solidFill>
                <a:srgbClr val="333333"/>
              </a:solidFill>
              <a:effectLst/>
              <a:latin typeface="Franklin Gothic Book" panose="020B0503020102020204" pitchFamily="34" charset="0"/>
            </a:endParaRPr>
          </a:p>
          <a:p>
            <a:pPr marL="1234421" lvl="2" indent="-457200">
              <a:buAutoNum type="arabicPeriod"/>
            </a:pPr>
            <a:r>
              <a:rPr lang="en-GB" b="0" i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Support initiatives that promote connectivity (Broadband, cell phone and internet access) for the region.</a:t>
            </a:r>
          </a:p>
          <a:p>
            <a:pPr marL="1234421" lvl="2" indent="-457200">
              <a:buAutoNum type="arabicPeriod"/>
            </a:pPr>
            <a:endParaRPr lang="en-GB" b="0" i="0">
              <a:solidFill>
                <a:srgbClr val="333333"/>
              </a:solidFill>
              <a:effectLst/>
              <a:latin typeface="Franklin Gothic Book" panose="020B0503020102020204" pitchFamily="34" charset="0"/>
            </a:endParaRPr>
          </a:p>
          <a:p>
            <a:pPr marL="1234421" lvl="2" indent="-457200">
              <a:buAutoNum type="arabicPeriod"/>
            </a:pPr>
            <a:r>
              <a:rPr lang="en-GB" b="0" i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Create more efficient, affordable, and available Out of County and Out of Region transportation.</a:t>
            </a:r>
          </a:p>
          <a:p>
            <a:pPr marL="1234421" lvl="2" indent="-457200">
              <a:buAutoNum type="arabicPeriod"/>
            </a:pPr>
            <a:endParaRPr lang="en-GB" b="0" i="0">
              <a:solidFill>
                <a:srgbClr val="333333"/>
              </a:solidFill>
              <a:effectLst/>
              <a:latin typeface="Franklin Gothic Book" panose="020B0503020102020204" pitchFamily="34" charset="0"/>
            </a:endParaRPr>
          </a:p>
          <a:p>
            <a:pPr marL="1234421" lvl="2" indent="-457200">
              <a:buAutoNum type="arabicPeriod"/>
            </a:pPr>
            <a:r>
              <a:rPr lang="en-GB" b="0" i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Develop and implement Regional Best Practices to better meet client needs, provide better customer satisfaction, and to better define coordination.</a:t>
            </a:r>
          </a:p>
          <a:p>
            <a:pPr marL="1234421" lvl="2" indent="-457200">
              <a:buAutoNum type="arabicPeriod"/>
            </a:pPr>
            <a:endParaRPr lang="en-GB" b="0" i="0">
              <a:solidFill>
                <a:srgbClr val="333333"/>
              </a:solidFill>
              <a:effectLst/>
              <a:latin typeface="Franklin Gothic Book" panose="020B0503020102020204" pitchFamily="34" charset="0"/>
            </a:endParaRPr>
          </a:p>
          <a:p>
            <a:pPr marL="1234421" lvl="2" indent="-457200">
              <a:buAutoNum type="arabicPeriod"/>
            </a:pPr>
            <a:r>
              <a:rPr lang="en-GB" b="0" i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Support initiatives for cost–effective vehicle replacement, fleet expansion and needed safety adjustments.</a:t>
            </a:r>
            <a:endParaRPr lang="en-US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9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DFCCCC-BB83-4806-82E0-A8657172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22263"/>
            <a:ext cx="7620000" cy="1143000"/>
          </a:xfrm>
        </p:spPr>
        <p:txBody>
          <a:bodyPr/>
          <a:lstStyle/>
          <a:p>
            <a:r>
              <a:rPr lang="en-US" sz="4400">
                <a:latin typeface="Franklin Gothic Book" panose="020B0503020102020204" pitchFamily="34" charset="0"/>
              </a:rPr>
              <a:t>   Moving on to New Business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494E8E-7A23-413F-AC29-6BFC3C32B49C}"/>
              </a:ext>
            </a:extLst>
          </p:cNvPr>
          <p:cNvSpPr txBox="1"/>
          <p:nvPr/>
        </p:nvSpPr>
        <p:spPr>
          <a:xfrm>
            <a:off x="1807105" y="5098623"/>
            <a:ext cx="486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/>
              <a:t>Regional Software Access Project Update</a:t>
            </a:r>
          </a:p>
          <a:p>
            <a:pPr marL="342900" indent="-342900">
              <a:buAutoNum type="arabicPeriod"/>
            </a:pPr>
            <a:r>
              <a:rPr lang="en-US"/>
              <a:t>Plan Support Document</a:t>
            </a:r>
          </a:p>
          <a:p>
            <a:pPr marL="342900" indent="-342900">
              <a:buAutoNum type="arabicPeriod"/>
            </a:pPr>
            <a:r>
              <a:rPr lang="en-US"/>
              <a:t>Preview of Proposed Regional Projects </a:t>
            </a:r>
          </a:p>
          <a:p>
            <a:endParaRPr 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A015783A-B5BA-4B02-A96C-1CF8899A9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3253" y="1276151"/>
            <a:ext cx="6429080" cy="363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9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DFCCCC-BB83-4806-82E0-A8657172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22263"/>
            <a:ext cx="7620000" cy="1143000"/>
          </a:xfrm>
        </p:spPr>
        <p:txBody>
          <a:bodyPr/>
          <a:lstStyle/>
          <a:p>
            <a:r>
              <a:rPr lang="en-US" sz="4400">
                <a:latin typeface="Franklin Gothic Book" panose="020B0503020102020204" pitchFamily="34" charset="0"/>
              </a:rPr>
              <a:t>Regional Software Access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55B16-E87D-471B-B1A9-3CB6B7D3C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536192"/>
            <a:ext cx="7179547" cy="4590288"/>
          </a:xfrm>
        </p:spPr>
        <p:txBody>
          <a:bodyPr/>
          <a:lstStyle/>
          <a:p>
            <a:r>
              <a:rPr lang="en-US" dirty="0"/>
              <a:t>SEAT</a:t>
            </a:r>
          </a:p>
          <a:p>
            <a:endParaRPr lang="en-US" dirty="0"/>
          </a:p>
          <a:p>
            <a:r>
              <a:rPr lang="en-US" sz="2000" dirty="0"/>
              <a:t>ODOT suggested a combined grant application of OMEGA through 5310 and SEAT through OPT2 to secure the needed funding.</a:t>
            </a:r>
          </a:p>
          <a:p>
            <a:r>
              <a:rPr lang="en-US" sz="2000" dirty="0"/>
              <a:t>SEAT was awarded $900,000 and OMEGA was awarded a nominal amount ($3,300)</a:t>
            </a:r>
          </a:p>
          <a:p>
            <a:r>
              <a:rPr lang="en-US" sz="2000" dirty="0"/>
              <a:t>Goal is to establish and utilize software access regionally</a:t>
            </a:r>
          </a:p>
          <a:p>
            <a:r>
              <a:rPr lang="en-US" sz="2000" dirty="0"/>
              <a:t>Request for Proposals under development by ODOT Task Order Consultant </a:t>
            </a:r>
            <a:r>
              <a:rPr lang="en-US" sz="2000"/>
              <a:t>working collaboratively with SEAT &amp; OMEGA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4824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DFCCCC-BB83-4806-82E0-A8657172E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Franklin Gothic Book" panose="020B0503020102020204" pitchFamily="34" charset="0"/>
              </a:rPr>
              <a:t>Coordinated Plan Support Document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5991BD-AFD6-4055-A62F-0D4F79DB8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298" indent="0">
              <a:buNone/>
            </a:pPr>
            <a:r>
              <a:rPr lang="en-US" sz="2400" b="1" u="sng" dirty="0">
                <a:solidFill>
                  <a:srgbClr val="377A40"/>
                </a:solidFill>
                <a:latin typeface="Franklin Gothic Book" panose="020B0503020102020204" pitchFamily="34" charset="0"/>
              </a:rPr>
              <a:t>Preliminary Notes: 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Question numbers on ODOT version and OMEGA staff version may not be in the same order.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OMEGA staff attempted to arrange the new/altered questions into logical groups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pPr marL="114298" indent="0">
              <a:buNone/>
            </a:pP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69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DFCCCC-BB83-4806-82E0-A8657172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0"/>
            <a:ext cx="7620000" cy="1143000"/>
          </a:xfrm>
        </p:spPr>
        <p:txBody>
          <a:bodyPr/>
          <a:lstStyle/>
          <a:p>
            <a:pPr algn="ctr"/>
            <a:r>
              <a:rPr lang="en-US" sz="3200">
                <a:latin typeface="Franklin Gothic Book" panose="020B0503020102020204" pitchFamily="34" charset="0"/>
              </a:rPr>
              <a:t>Coordinated Plan Support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55B16-E87D-471B-B1A9-3CB6B7D3C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6853" y="853532"/>
            <a:ext cx="3569856" cy="578935"/>
          </a:xfrm>
        </p:spPr>
        <p:txBody>
          <a:bodyPr>
            <a:normAutofit fontScale="92500" lnSpcReduction="20000"/>
          </a:bodyPr>
          <a:lstStyle/>
          <a:p>
            <a:pPr marL="114298" indent="0" algn="ctr">
              <a:buNone/>
            </a:pPr>
            <a:r>
              <a:rPr lang="en-US" sz="2000" dirty="0"/>
              <a:t>Summary of Proposed Changes – </a:t>
            </a:r>
            <a:r>
              <a:rPr lang="en-US" sz="2000" b="1" dirty="0"/>
              <a:t>Applicant Info Section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A0AAC-9C38-4D52-86A4-8C35AB8F1E55}"/>
              </a:ext>
            </a:extLst>
          </p:cNvPr>
          <p:cNvSpPr txBox="1"/>
          <p:nvPr/>
        </p:nvSpPr>
        <p:spPr>
          <a:xfrm>
            <a:off x="683491" y="1347477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77A40"/>
                </a:solidFill>
              </a:rPr>
              <a:t>ODOT Version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F6C8D-D44F-4AE2-9507-9C547224F2CF}"/>
              </a:ext>
            </a:extLst>
          </p:cNvPr>
          <p:cNvSpPr txBox="1"/>
          <p:nvPr/>
        </p:nvSpPr>
        <p:spPr>
          <a:xfrm>
            <a:off x="5638799" y="1347477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77A40"/>
                </a:solidFill>
              </a:rPr>
              <a:t>OMEGA Staff Version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158360-86A7-45C1-9666-98734BAC37DE}"/>
              </a:ext>
            </a:extLst>
          </p:cNvPr>
          <p:cNvSpPr txBox="1"/>
          <p:nvPr/>
        </p:nvSpPr>
        <p:spPr>
          <a:xfrm>
            <a:off x="849744" y="1716809"/>
            <a:ext cx="37222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Is project listed in the Coordinated Plan?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Yes or No</a:t>
            </a:r>
          </a:p>
          <a:p>
            <a:pPr marL="342900" indent="-342900">
              <a:buAutoNum type="alphaLcPeriod"/>
            </a:pPr>
            <a:r>
              <a:rPr lang="en-US" dirty="0"/>
              <a:t>If so, what is the name of the Coordinated plan (county or regional) and list page number(s) where the project is listed</a:t>
            </a:r>
          </a:p>
          <a:p>
            <a:pPr marL="342900" indent="-342900">
              <a:buAutoNum type="alphaLcPeriod"/>
            </a:pPr>
            <a:endParaRPr lang="en-US" dirty="0"/>
          </a:p>
          <a:p>
            <a:r>
              <a:rPr lang="en-US" dirty="0"/>
              <a:t>2. What goal is associated with the project(s) you are applying for? ( If more than one, list all of the goals the project addresses)</a:t>
            </a:r>
          </a:p>
          <a:p>
            <a:endParaRPr lang="en-US" dirty="0"/>
          </a:p>
          <a:p>
            <a:r>
              <a:rPr lang="en-US" dirty="0"/>
              <a:t>3. What is the priority rank on the unmet need that the project will benefit?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00B2A-F47F-4071-9316-E5FE78026382}"/>
              </a:ext>
            </a:extLst>
          </p:cNvPr>
          <p:cNvSpPr txBox="1"/>
          <p:nvPr/>
        </p:nvSpPr>
        <p:spPr>
          <a:xfrm>
            <a:off x="5195453" y="1738745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changes suggested</a:t>
            </a:r>
          </a:p>
        </p:txBody>
      </p:sp>
    </p:spTree>
    <p:extLst>
      <p:ext uri="{BB962C8B-B14F-4D97-AF65-F5344CB8AC3E}">
        <p14:creationId xmlns:p14="http://schemas.microsoft.com/office/powerpoint/2010/main" val="3871498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DFCCCC-BB83-4806-82E0-A8657172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0"/>
            <a:ext cx="7620000" cy="1143000"/>
          </a:xfrm>
        </p:spPr>
        <p:txBody>
          <a:bodyPr/>
          <a:lstStyle/>
          <a:p>
            <a:pPr algn="ctr"/>
            <a:r>
              <a:rPr lang="en-US" sz="3200" dirty="0">
                <a:latin typeface="Franklin Gothic Book" panose="020B0503020102020204" pitchFamily="34" charset="0"/>
              </a:rPr>
              <a:t>Coordinated Plan Support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55B16-E87D-471B-B1A9-3CB6B7D3C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6853" y="814078"/>
            <a:ext cx="3569856" cy="696224"/>
          </a:xfrm>
        </p:spPr>
        <p:txBody>
          <a:bodyPr>
            <a:normAutofit fontScale="85000" lnSpcReduction="10000"/>
          </a:bodyPr>
          <a:lstStyle/>
          <a:p>
            <a:pPr marL="114298" indent="0" algn="ctr">
              <a:buNone/>
            </a:pPr>
            <a:r>
              <a:rPr lang="en-US" sz="2000" dirty="0"/>
              <a:t>Summary of Proposed Changes – </a:t>
            </a:r>
            <a:r>
              <a:rPr lang="en-US" sz="2000" b="1" dirty="0"/>
              <a:t>Participation &amp; Coordination Section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A0AAC-9C38-4D52-86A4-8C35AB8F1E55}"/>
              </a:ext>
            </a:extLst>
          </p:cNvPr>
          <p:cNvSpPr txBox="1"/>
          <p:nvPr/>
        </p:nvSpPr>
        <p:spPr>
          <a:xfrm>
            <a:off x="683491" y="1347477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77A40"/>
                </a:solidFill>
              </a:rPr>
              <a:t>ODOT Version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F6C8D-D44F-4AE2-9507-9C547224F2CF}"/>
              </a:ext>
            </a:extLst>
          </p:cNvPr>
          <p:cNvSpPr txBox="1"/>
          <p:nvPr/>
        </p:nvSpPr>
        <p:spPr>
          <a:xfrm>
            <a:off x="5034841" y="1380419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77A40"/>
                </a:solidFill>
              </a:rPr>
              <a:t>OMEGA Staff 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D1121-79B4-4ED3-A046-928302BD18A6}"/>
              </a:ext>
            </a:extLst>
          </p:cNvPr>
          <p:cNvSpPr txBox="1"/>
          <p:nvPr/>
        </p:nvSpPr>
        <p:spPr>
          <a:xfrm>
            <a:off x="781631" y="1716809"/>
            <a:ext cx="30830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5. Describe your level of participation in the coordinated planning process? (i.e. number of meetings, etc.)</a:t>
            </a:r>
          </a:p>
          <a:p>
            <a:endParaRPr lang="en-US" sz="1600" dirty="0"/>
          </a:p>
          <a:p>
            <a:r>
              <a:rPr lang="en-US" sz="1600" dirty="0"/>
              <a:t>7. Did you submit all your transportation provider information to the lead agency and/or the mobility manager so that they can add that data to the coordinated plan prior to the most recent update?</a:t>
            </a:r>
          </a:p>
          <a:p>
            <a:pPr marL="342900" indent="-342900">
              <a:buAutoNum type="alphaLcPeriod"/>
            </a:pPr>
            <a:r>
              <a:rPr lang="en-US" sz="1600" dirty="0"/>
              <a:t>If not, or if you submitted only partial information, why?</a:t>
            </a:r>
          </a:p>
          <a:p>
            <a:pPr marL="342900" indent="-342900">
              <a:buAutoNum type="alphaLcPeriod"/>
            </a:pPr>
            <a:endParaRPr lang="en-US" sz="1600" dirty="0"/>
          </a:p>
          <a:p>
            <a:r>
              <a:rPr lang="en-US" sz="1600" dirty="0"/>
              <a:t>8. If you are in a pilot region, how many regional projects are you a part of?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BBB4B-38AE-4301-B7B3-03AD576E7D16}"/>
              </a:ext>
            </a:extLst>
          </p:cNvPr>
          <p:cNvSpPr txBox="1"/>
          <p:nvPr/>
        </p:nvSpPr>
        <p:spPr>
          <a:xfrm>
            <a:off x="3987538" y="1716809"/>
            <a:ext cx="44775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4. Describe your level of participation in the coordinated planning process. (Be specific.)</a:t>
            </a:r>
          </a:p>
          <a:p>
            <a:r>
              <a:rPr lang="en-US" sz="1600" dirty="0"/>
              <a:t>(i.e. what providers and agencies do you coordinate with, etc.)</a:t>
            </a:r>
          </a:p>
          <a:p>
            <a:r>
              <a:rPr lang="en-US" sz="1600" dirty="0"/>
              <a:t>a. What is the nature of coordination? (Be specific.)</a:t>
            </a:r>
          </a:p>
          <a:p>
            <a:r>
              <a:rPr lang="en-US" sz="1600" dirty="0"/>
              <a:t>b. Please attach documentation (letters of coordination, letters of agreement, etc.) to verify the coordination.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5. Did you submit all your transportation provider information to the lead agency and/or the mobility manager so that they can add that data to the coordinated plan prior to the most recent update?</a:t>
            </a:r>
          </a:p>
          <a:p>
            <a:r>
              <a:rPr lang="en-US" sz="1600" dirty="0"/>
              <a:t>a. If not, or if you submitted only partial information, why?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153D1E1-D581-4D04-BB0C-D191C590E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77F9BD6E-DC5A-43B3-8070-BA5900CB2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90" y="2263567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748F22EE-7E84-4FA0-93F7-6D7C54ABB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" y="2932869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914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DFCCCC-BB83-4806-82E0-A8657172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0"/>
            <a:ext cx="7620000" cy="1143000"/>
          </a:xfrm>
        </p:spPr>
        <p:txBody>
          <a:bodyPr/>
          <a:lstStyle/>
          <a:p>
            <a:pPr algn="ctr"/>
            <a:r>
              <a:rPr lang="en-US" sz="3200">
                <a:latin typeface="Franklin Gothic Book" panose="020B0503020102020204" pitchFamily="34" charset="0"/>
              </a:rPr>
              <a:t>Coordinated Plan Support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55B16-E87D-471B-B1A9-3CB6B7D3C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6853" y="853532"/>
            <a:ext cx="3569856" cy="578935"/>
          </a:xfrm>
        </p:spPr>
        <p:txBody>
          <a:bodyPr>
            <a:normAutofit fontScale="92500" lnSpcReduction="20000"/>
          </a:bodyPr>
          <a:lstStyle/>
          <a:p>
            <a:pPr marL="114298" indent="0" algn="ctr">
              <a:buNone/>
            </a:pPr>
            <a:r>
              <a:rPr lang="en-US" sz="2000" dirty="0"/>
              <a:t>Summary of Proposed Changes – </a:t>
            </a:r>
            <a:r>
              <a:rPr lang="en-US" sz="2000" b="1" dirty="0"/>
              <a:t>Project Impact Section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A0AAC-9C38-4D52-86A4-8C35AB8F1E55}"/>
              </a:ext>
            </a:extLst>
          </p:cNvPr>
          <p:cNvSpPr txBox="1"/>
          <p:nvPr/>
        </p:nvSpPr>
        <p:spPr>
          <a:xfrm>
            <a:off x="683491" y="1347477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77A40"/>
                </a:solidFill>
              </a:rPr>
              <a:t>ODOT Version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F6C8D-D44F-4AE2-9507-9C547224F2CF}"/>
              </a:ext>
            </a:extLst>
          </p:cNvPr>
          <p:cNvSpPr txBox="1"/>
          <p:nvPr/>
        </p:nvSpPr>
        <p:spPr>
          <a:xfrm>
            <a:off x="5297864" y="1347477"/>
            <a:ext cx="244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77A40"/>
                </a:solidFill>
              </a:rPr>
              <a:t>OMEGA Staff 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BC468-2C34-4EB3-A65D-6BDA747249E1}"/>
              </a:ext>
            </a:extLst>
          </p:cNvPr>
          <p:cNvSpPr txBox="1"/>
          <p:nvPr/>
        </p:nvSpPr>
        <p:spPr>
          <a:xfrm>
            <a:off x="849745" y="1716809"/>
            <a:ext cx="2826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Explain how will this project fulfill the plans unmet needs?</a:t>
            </a:r>
          </a:p>
          <a:p>
            <a:endParaRPr lang="en-US" dirty="0"/>
          </a:p>
          <a:p>
            <a:r>
              <a:rPr lang="en-US" dirty="0"/>
              <a:t>6. Explain the amount of people this project will benefit?</a:t>
            </a:r>
          </a:p>
          <a:p>
            <a:pPr marL="342900" indent="-342900">
              <a:buAutoNum type="alphaLcPeriod"/>
            </a:pPr>
            <a:r>
              <a:rPr lang="en-US" dirty="0"/>
              <a:t>Is there an estimate of what the impact will be?</a:t>
            </a:r>
          </a:p>
          <a:p>
            <a:pPr marL="342900" indent="-342900">
              <a:buAutoNum type="alphaLcPeriod"/>
            </a:pPr>
            <a:r>
              <a:rPr lang="en-US" dirty="0"/>
              <a:t>Is it inner-county, county-wide, or a regional benefit?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647D5C-E03F-43EB-B6EE-07B3E32DDC68}"/>
              </a:ext>
            </a:extLst>
          </p:cNvPr>
          <p:cNvSpPr txBox="1"/>
          <p:nvPr/>
        </p:nvSpPr>
        <p:spPr>
          <a:xfrm>
            <a:off x="4912936" y="1716809"/>
            <a:ext cx="338131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Explain the impacts of this project. Be specific and thorough in your explanation.</a:t>
            </a:r>
          </a:p>
          <a:p>
            <a:pPr marL="342900" indent="-342900">
              <a:buAutoNum type="alphaLcPeriod"/>
            </a:pPr>
            <a:r>
              <a:rPr lang="en-US" dirty="0"/>
              <a:t>What will the impact be on your community and/or region? Are there any special circumstances that this project will address, and does this impact specific populations?</a:t>
            </a:r>
          </a:p>
          <a:p>
            <a:pPr marL="342900" indent="-342900">
              <a:buAutoNum type="alphaLcPeriod"/>
            </a:pPr>
            <a:r>
              <a:rPr lang="en-US" dirty="0"/>
              <a:t>Does this project meet unmet needs as outlined in the Coordinated Plan?</a:t>
            </a:r>
          </a:p>
          <a:p>
            <a:pPr marL="342900" indent="-342900">
              <a:buAutoNum type="alphaLcPeriod"/>
            </a:pPr>
            <a:r>
              <a:rPr lang="en-US" dirty="0"/>
              <a:t>Is it inner-county, county-wide or a regional benefit?</a:t>
            </a:r>
          </a:p>
          <a:p>
            <a:pPr marL="342900" indent="-342900">
              <a:buAutoNum type="alphaL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0390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DFCCCC-BB83-4806-82E0-A8657172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1" y="0"/>
            <a:ext cx="7620000" cy="1143000"/>
          </a:xfrm>
        </p:spPr>
        <p:txBody>
          <a:bodyPr/>
          <a:lstStyle/>
          <a:p>
            <a:pPr algn="ctr"/>
            <a:r>
              <a:rPr lang="en-US" sz="3200">
                <a:latin typeface="Franklin Gothic Book" panose="020B0503020102020204" pitchFamily="34" charset="0"/>
              </a:rPr>
              <a:t>Coordinated Plan Support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55B16-E87D-471B-B1A9-3CB6B7D3C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6853" y="853532"/>
            <a:ext cx="3569856" cy="578935"/>
          </a:xfrm>
        </p:spPr>
        <p:txBody>
          <a:bodyPr>
            <a:normAutofit fontScale="92500" lnSpcReduction="20000"/>
          </a:bodyPr>
          <a:lstStyle/>
          <a:p>
            <a:pPr marL="114298" indent="0" algn="ctr">
              <a:buNone/>
            </a:pPr>
            <a:r>
              <a:rPr lang="en-US" sz="2000" dirty="0"/>
              <a:t>Summary of Proposed Changes – </a:t>
            </a:r>
            <a:r>
              <a:rPr lang="en-US" sz="2000" b="1" dirty="0"/>
              <a:t>Project Reporting Section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A0AAC-9C38-4D52-86A4-8C35AB8F1E55}"/>
              </a:ext>
            </a:extLst>
          </p:cNvPr>
          <p:cNvSpPr txBox="1"/>
          <p:nvPr/>
        </p:nvSpPr>
        <p:spPr>
          <a:xfrm>
            <a:off x="683491" y="1347477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77A40"/>
                </a:solidFill>
              </a:rPr>
              <a:t>ODOT Version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F6C8D-D44F-4AE2-9507-9C547224F2CF}"/>
              </a:ext>
            </a:extLst>
          </p:cNvPr>
          <p:cNvSpPr txBox="1"/>
          <p:nvPr/>
        </p:nvSpPr>
        <p:spPr>
          <a:xfrm>
            <a:off x="5638799" y="1347477"/>
            <a:ext cx="238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377A40"/>
                </a:solidFill>
              </a:rPr>
              <a:t>OMEGA Staff 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F7525-15D9-46A9-9419-BE9285E053E1}"/>
              </a:ext>
            </a:extLst>
          </p:cNvPr>
          <p:cNvSpPr txBox="1"/>
          <p:nvPr/>
        </p:nvSpPr>
        <p:spPr>
          <a:xfrm>
            <a:off x="766618" y="1716809"/>
            <a:ext cx="2826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9. What is the timeline for your project?</a:t>
            </a:r>
          </a:p>
          <a:p>
            <a:endParaRPr lang="en-US" dirty="0"/>
          </a:p>
          <a:p>
            <a:r>
              <a:rPr lang="en-US" dirty="0"/>
              <a:t>10. What are the performance measures of this project?</a:t>
            </a:r>
          </a:p>
          <a:p>
            <a:r>
              <a:rPr lang="en-US" dirty="0"/>
              <a:t>a. How will these be reported to the coordinated planning committee?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EC107-2D8F-41E0-907E-F3AA544717C5}"/>
              </a:ext>
            </a:extLst>
          </p:cNvPr>
          <p:cNvSpPr txBox="1"/>
          <p:nvPr/>
        </p:nvSpPr>
        <p:spPr>
          <a:xfrm>
            <a:off x="5339450" y="1716809"/>
            <a:ext cx="2826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7. What is the timeline for your project? Please outline project milestones, the implementation schedule, and whether your project will use statewide purchasing.</a:t>
            </a:r>
          </a:p>
          <a:p>
            <a:endParaRPr lang="en-US" sz="1800" dirty="0"/>
          </a:p>
          <a:p>
            <a:r>
              <a:rPr lang="en-US" sz="1800" dirty="0"/>
              <a:t>8. What are the performance measures of this project?</a:t>
            </a:r>
          </a:p>
          <a:p>
            <a:r>
              <a:rPr lang="en-US" sz="1800" dirty="0"/>
              <a:t>a. How will the data be captured and to whom will it be reported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611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89BE-38B4-488C-B33C-C79AFEE6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r>
              <a:rPr lang="en-US"/>
              <a:t>Zoom Housekeeping	</a:t>
            </a:r>
          </a:p>
        </p:txBody>
      </p:sp>
      <p:pic>
        <p:nvPicPr>
          <p:cNvPr id="16" name="Picture 1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13773BE-CA46-4BCB-8484-66FD0DBF4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" y="2167122"/>
            <a:ext cx="3657600" cy="3328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EC58B-5007-48C1-985A-247804DF6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 vert="horz" lIns="91440" tIns="45720" rIns="91440" bIns="45720" rtlCol="0">
            <a:normAutofit/>
          </a:bodyPr>
          <a:lstStyle/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>
                <a:effectLst/>
              </a:rPr>
              <a:t>Please mute yourself to avoid background noise</a:t>
            </a: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This meeting is being recorded to prepare minutes</a:t>
            </a: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Slides will be available on OMEGA website later today</a:t>
            </a: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Meeting minutes will be provided to all attendees</a:t>
            </a: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Please feel free to ask questions in chat box, or just unmute and speak up at any time</a:t>
            </a:r>
          </a:p>
          <a:p>
            <a:pPr marL="171450" indent="-1714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/>
              <a:t>OPEN DIALOG IS WELCOMED</a:t>
            </a:r>
            <a:endParaRPr lang="en-US" sz="2200"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22E64A-0B50-4F24-9A03-33CFC0EB010D}"/>
              </a:ext>
            </a:extLst>
          </p:cNvPr>
          <p:cNvSpPr txBox="1"/>
          <p:nvPr/>
        </p:nvSpPr>
        <p:spPr>
          <a:xfrm>
            <a:off x="9784115" y="6228748"/>
            <a:ext cx="1847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83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FBE5-F275-4D30-867B-5A893327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panose="020B0503020102020204" pitchFamily="34" charset="0"/>
              </a:rPr>
              <a:t>Sneak Peak of Regional Projects (Special $$)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74ED5-467C-4565-BB43-ADFE57D66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21471"/>
            <a:ext cx="5029200" cy="4861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en-US" u="sng">
                <a:latin typeface="Franklin Gothic Book"/>
              </a:rPr>
              <a:t>Proposed:</a:t>
            </a:r>
          </a:p>
          <a:p>
            <a:pPr marL="342265" indent="-227965">
              <a:lnSpc>
                <a:spcPct val="150000"/>
              </a:lnSpc>
            </a:pPr>
            <a:r>
              <a:rPr lang="en-US">
                <a:latin typeface="Franklin Gothic Book"/>
              </a:rPr>
              <a:t>Coordinated Employment Transportation Project</a:t>
            </a:r>
          </a:p>
          <a:p>
            <a:pPr marL="342265" indent="-227965">
              <a:lnSpc>
                <a:spcPct val="150000"/>
              </a:lnSpc>
            </a:pPr>
            <a:r>
              <a:rPr lang="en-US">
                <a:latin typeface="Franklin Gothic Book"/>
              </a:rPr>
              <a:t>Media Outreach Project</a:t>
            </a:r>
          </a:p>
          <a:p>
            <a:pPr marL="342265" indent="-227965">
              <a:lnSpc>
                <a:spcPct val="150000"/>
              </a:lnSpc>
            </a:pPr>
            <a:r>
              <a:rPr lang="en-US">
                <a:latin typeface="Franklin Gothic Book"/>
              </a:rPr>
              <a:t>Regional Resource Guide</a:t>
            </a:r>
          </a:p>
          <a:p>
            <a:pPr marL="342265" indent="-227965">
              <a:lnSpc>
                <a:spcPct val="150000"/>
              </a:lnSpc>
            </a:pPr>
            <a:r>
              <a:rPr lang="en-US">
                <a:latin typeface="Franklin Gothic Book"/>
              </a:rPr>
              <a:t>Regional Training Library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190C66-6CA1-4E26-AE68-50350449E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11424" y="1637815"/>
            <a:ext cx="5029201" cy="5029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8C322E-B094-406E-8A03-DA569CCB1B99}"/>
              </a:ext>
            </a:extLst>
          </p:cNvPr>
          <p:cNvSpPr txBox="1"/>
          <p:nvPr/>
        </p:nvSpPr>
        <p:spPr>
          <a:xfrm>
            <a:off x="-2646576" y="7527304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clubpenguinreporters.blogspot.com/2013/05/club-penguin-daily-items10513-marvel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72426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9352-6AC5-40B9-8597-295678B1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panose="020B0503020102020204" pitchFamily="34" charset="0"/>
              </a:rPr>
              <a:t>Meeting Schedule for Q4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9D0BF-4D81-4698-9785-DBE3B257D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536192"/>
            <a:ext cx="7854043" cy="53218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265" indent="-227965">
              <a:lnSpc>
                <a:spcPct val="150000"/>
              </a:lnSpc>
            </a:pPr>
            <a:r>
              <a:rPr lang="en-US" b="1" u="sng">
                <a:solidFill>
                  <a:srgbClr val="377A40"/>
                </a:solidFill>
                <a:latin typeface="Franklin Gothic Book"/>
              </a:rPr>
              <a:t>Steering Committee, 8am-10am</a:t>
            </a:r>
          </a:p>
          <a:p>
            <a:pPr marL="639437" lvl="1" indent="-227965">
              <a:lnSpc>
                <a:spcPct val="150000"/>
              </a:lnSpc>
            </a:pPr>
            <a:r>
              <a:rPr lang="en-US">
                <a:latin typeface="Franklin Gothic Book"/>
              </a:rPr>
              <a:t>Wednesday, November 4, 2020</a:t>
            </a:r>
          </a:p>
          <a:p>
            <a:pPr marL="639437" lvl="1" indent="-227965">
              <a:lnSpc>
                <a:spcPct val="150000"/>
              </a:lnSpc>
            </a:pPr>
            <a:r>
              <a:rPr lang="en-US">
                <a:latin typeface="Franklin Gothic Book"/>
              </a:rPr>
              <a:t>Tuesday, November 17, 2020</a:t>
            </a:r>
          </a:p>
          <a:p>
            <a:pPr marL="639437" lvl="1" indent="-227965">
              <a:lnSpc>
                <a:spcPct val="150000"/>
              </a:lnSpc>
            </a:pPr>
            <a:r>
              <a:rPr lang="en-US">
                <a:solidFill>
                  <a:srgbClr val="377A40"/>
                </a:solidFill>
                <a:latin typeface="Franklin Gothic Book"/>
              </a:rPr>
              <a:t>NO MEETING IN DECEMBER</a:t>
            </a:r>
          </a:p>
          <a:p>
            <a:pPr marL="342265" indent="-227965">
              <a:lnSpc>
                <a:spcPct val="150000"/>
              </a:lnSpc>
            </a:pPr>
            <a:r>
              <a:rPr lang="en-US" b="1" u="sng">
                <a:solidFill>
                  <a:srgbClr val="377A40"/>
                </a:solidFill>
                <a:latin typeface="Franklin Gothic Book"/>
              </a:rPr>
              <a:t>RCC Meeting, 10am-11:30am</a:t>
            </a:r>
          </a:p>
          <a:p>
            <a:pPr marL="639437" lvl="1" indent="-227965">
              <a:lnSpc>
                <a:spcPct val="150000"/>
              </a:lnSpc>
            </a:pPr>
            <a:r>
              <a:rPr lang="en-US">
                <a:solidFill>
                  <a:srgbClr val="377A40"/>
                </a:solidFill>
                <a:latin typeface="Franklin Gothic Book"/>
              </a:rPr>
              <a:t>Cancelled in September &amp; November</a:t>
            </a:r>
          </a:p>
          <a:p>
            <a:pPr marL="639437" lvl="1" indent="-227965">
              <a:lnSpc>
                <a:spcPct val="150000"/>
              </a:lnSpc>
            </a:pPr>
            <a:r>
              <a:rPr lang="en-US">
                <a:latin typeface="Franklin Gothic Book"/>
              </a:rPr>
              <a:t>Thursday, December 3, 2020</a:t>
            </a:r>
          </a:p>
          <a:p>
            <a:pPr marL="342265" indent="-227965">
              <a:lnSpc>
                <a:spcPct val="150000"/>
              </a:lnSpc>
            </a:pPr>
            <a:endParaRPr lang="en-US" b="1">
              <a:latin typeface="Franklin Gothic Book"/>
            </a:endParaRPr>
          </a:p>
          <a:p>
            <a:pPr marL="342265" indent="-227965">
              <a:lnSpc>
                <a:spcPct val="150000"/>
              </a:lnSpc>
            </a:pPr>
            <a:endParaRPr lang="en-US" b="1">
              <a:latin typeface="Franklin Gothic Book"/>
            </a:endParaRPr>
          </a:p>
        </p:txBody>
      </p:sp>
      <p:pic>
        <p:nvPicPr>
          <p:cNvPr id="5" name="Graphic 4" descr="Deer">
            <a:extLst>
              <a:ext uri="{FF2B5EF4-FFF2-40B4-BE49-F238E27FC236}">
                <a16:creationId xmlns:a16="http://schemas.microsoft.com/office/drawing/2014/main" id="{7FB23620-281A-435D-B9AB-B1A8EA7CA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81418" y="3325091"/>
            <a:ext cx="884382" cy="88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B543D2-74E9-4DCB-844A-CFB62D47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>
                <a:latin typeface="Franklin Gothic Book" panose="020B0503020102020204" pitchFamily="34" charset="0"/>
              </a:rPr>
              <a:t>November Meeting Expectations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6BBB361-5E34-4181-813C-90234BDBE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7965233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Franklin Gothic Book" panose="020B0503020102020204" pitchFamily="34" charset="0"/>
              </a:rPr>
              <a:t>Presentation of regional projects to consider for the additional funding. Includes Q and A session for each project. </a:t>
            </a:r>
          </a:p>
          <a:p>
            <a:endParaRPr lang="en-US">
              <a:latin typeface="Franklin Gothic Book" panose="020B0503020102020204" pitchFamily="34" charset="0"/>
            </a:endParaRPr>
          </a:p>
          <a:p>
            <a:r>
              <a:rPr lang="en-US">
                <a:latin typeface="Franklin Gothic Book" panose="020B0503020102020204" pitchFamily="34" charset="0"/>
              </a:rPr>
              <a:t>Before next meeting:</a:t>
            </a:r>
          </a:p>
          <a:p>
            <a:pPr marL="754380" lvl="1" indent="-342900">
              <a:buFont typeface="Wingdings" panose="05000000000000000000" pitchFamily="2" charset="2"/>
              <a:buChar char="ü"/>
            </a:pPr>
            <a:r>
              <a:rPr lang="en-US">
                <a:latin typeface="Franklin Gothic Book"/>
              </a:rPr>
              <a:t>Submit potential regional projects for additional funding</a:t>
            </a:r>
          </a:p>
        </p:txBody>
      </p:sp>
    </p:spTree>
    <p:extLst>
      <p:ext uri="{BB962C8B-B14F-4D97-AF65-F5344CB8AC3E}">
        <p14:creationId xmlns:p14="http://schemas.microsoft.com/office/powerpoint/2010/main" val="981780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B543D2-74E9-4DCB-844A-CFB62D47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>
                <a:latin typeface="Franklin Gothic Book" panose="020B0503020102020204" pitchFamily="34" charset="0"/>
              </a:rPr>
              <a:t>      </a:t>
            </a:r>
            <a:r>
              <a:rPr lang="en-US" sz="4400" dirty="0">
                <a:latin typeface="Franklin Gothic Book" panose="020B0503020102020204" pitchFamily="34" charset="0"/>
              </a:rPr>
              <a:t>For the Good of the Order</a:t>
            </a:r>
          </a:p>
        </p:txBody>
      </p:sp>
      <p:pic>
        <p:nvPicPr>
          <p:cNvPr id="3" name="Content Placeholder 2" descr="A close up of a clock&#10;&#10;Description automatically generated">
            <a:extLst>
              <a:ext uri="{FF2B5EF4-FFF2-40B4-BE49-F238E27FC236}">
                <a16:creationId xmlns:a16="http://schemas.microsoft.com/office/drawing/2014/main" id="{A4A12235-059B-47A1-BA55-044987C5F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18450" y="6283642"/>
            <a:ext cx="45719" cy="4571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362D29-6945-4CD6-A9CE-4F674367AE11}"/>
              </a:ext>
            </a:extLst>
          </p:cNvPr>
          <p:cNvSpPr txBox="1"/>
          <p:nvPr/>
        </p:nvSpPr>
        <p:spPr>
          <a:xfrm>
            <a:off x="1066800" y="5229929"/>
            <a:ext cx="6000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Roundtable Discussion: Do any SC members have any concerns, best practices, or information/notices to share with </a:t>
            </a:r>
            <a:r>
              <a:rPr lang="en-US"/>
              <a:t>the group?</a:t>
            </a: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A54012-58E1-4687-B36D-5B3F39688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1656908"/>
            <a:ext cx="7791626" cy="3333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02929C-B6CC-4966-94AB-15DD46ADE4E8}"/>
              </a:ext>
            </a:extLst>
          </p:cNvPr>
          <p:cNvSpPr txBox="1"/>
          <p:nvPr/>
        </p:nvSpPr>
        <p:spPr>
          <a:xfrm>
            <a:off x="-385026" y="7725954"/>
            <a:ext cx="8858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onecommunityranch.org/sustainability-non-profi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6806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8262E-7FC8-414F-92F7-5B790573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Franklin Gothic Book" panose="020B0503020102020204" pitchFamily="34" charset="0"/>
              </a:rPr>
              <a:t>   Questions and Comments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427B0A-C13F-49C5-9847-E0BD127EAD98}"/>
              </a:ext>
            </a:extLst>
          </p:cNvPr>
          <p:cNvSpPr txBox="1"/>
          <p:nvPr/>
        </p:nvSpPr>
        <p:spPr>
          <a:xfrm>
            <a:off x="657139" y="4272677"/>
            <a:ext cx="66008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 information: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Deborah Hill, MBA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Transit Planner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Phone: (740) 439-4471 ext. 212  office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(330) 383-2252    personal cell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1800">
                <a:solidFill>
                  <a:srgbClr val="0563C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dhill@omegadistict.org</a:t>
            </a:r>
            <a:endParaRPr lang="en-US" sz="1800">
              <a:solidFill>
                <a:srgbClr val="0563C1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563C1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Website: </a:t>
            </a:r>
            <a:r>
              <a:rPr lang="en-US">
                <a:hlinkClick r:id="rId4"/>
              </a:rPr>
              <a:t>https://omegadistrict.org/programs/transit/rcc/steering/</a:t>
            </a:r>
            <a:r>
              <a:rPr lang="en-US" sz="1800">
                <a:solidFill>
                  <a:srgbClr val="0563C1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 descr="A picture containing dryer&#10;&#10;Description automatically generated">
            <a:extLst>
              <a:ext uri="{FF2B5EF4-FFF2-40B4-BE49-F238E27FC236}">
                <a16:creationId xmlns:a16="http://schemas.microsoft.com/office/drawing/2014/main" id="{A7762122-35BD-43BE-85CA-C0F4688504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50590" y="1265516"/>
            <a:ext cx="1828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2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laying, table, stuffed&#10;&#10;Description automatically generated">
            <a:extLst>
              <a:ext uri="{FF2B5EF4-FFF2-40B4-BE49-F238E27FC236}">
                <a16:creationId xmlns:a16="http://schemas.microsoft.com/office/drawing/2014/main" id="{B1C74CB6-C797-4AA6-A82C-833844B16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2084" y="1004375"/>
            <a:ext cx="6462757" cy="4603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9C760D-C67F-432C-8999-A0AFA0EB5123}"/>
              </a:ext>
            </a:extLst>
          </p:cNvPr>
          <p:cNvSpPr txBox="1"/>
          <p:nvPr/>
        </p:nvSpPr>
        <p:spPr>
          <a:xfrm>
            <a:off x="3151544" y="5750350"/>
            <a:ext cx="240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Sincerely, Thank you!</a:t>
            </a:r>
          </a:p>
        </p:txBody>
      </p:sp>
    </p:spTree>
    <p:extLst>
      <p:ext uri="{BB962C8B-B14F-4D97-AF65-F5344CB8AC3E}">
        <p14:creationId xmlns:p14="http://schemas.microsoft.com/office/powerpoint/2010/main" val="322331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89BE-38B4-488C-B33C-C79AFEE6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5784"/>
            <a:ext cx="7620000" cy="1143000"/>
          </a:xfrm>
        </p:spPr>
        <p:txBody>
          <a:bodyPr/>
          <a:lstStyle/>
          <a:p>
            <a:r>
              <a:rPr lang="en-US">
                <a:latin typeface="Franklin Gothic Book" panose="020B0503020102020204" pitchFamily="34" charset="0"/>
              </a:rPr>
              <a:t>Agenda</a:t>
            </a:r>
            <a:r>
              <a:rPr lang="en-US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EC58B-5007-48C1-985A-247804DF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&amp; Introductions</a:t>
            </a:r>
            <a:endParaRPr lang="en-US" sz="180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Announce Vision Statement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 Call Center – new name, advisory panel, training update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</a:t>
            </a:r>
            <a:r>
              <a:rPr lang="en-US" sz="200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firm SWOT Analysis</a:t>
            </a:r>
            <a:endParaRPr lang="en-US" sz="180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Priority Ranking of Regional Goals</a:t>
            </a:r>
            <a:endParaRPr lang="en-US" sz="180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 of Regional Software Access Project</a:t>
            </a:r>
            <a:endParaRPr lang="en-US" sz="180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 Plan Support Document discussion</a:t>
            </a:r>
          </a:p>
          <a:p>
            <a:pPr marL="171450" indent="-171450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of Proposed Regional Projects</a:t>
            </a:r>
            <a:endParaRPr lang="en-US" sz="2000">
              <a:solidFill>
                <a:srgbClr val="000000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Preview of November Meetings</a:t>
            </a:r>
            <a:endParaRPr lang="en-US" sz="180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Adjourn</a:t>
            </a:r>
            <a:endParaRPr lang="en-US" sz="180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5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E554-6D6E-47CA-87F5-9D603050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77A40"/>
                </a:solidFill>
                <a:latin typeface="Franklin Gothic Book" panose="020B0503020102020204" pitchFamily="34" charset="0"/>
              </a:rPr>
              <a:t>Roll Call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9BD1858-E1E9-4991-9C44-20716B4EC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Please unmute yourself when called and acknowledge your attendance or type in the chat box. Anyone not called, please acknowledge yourself at the end. </a:t>
            </a:r>
          </a:p>
        </p:txBody>
      </p:sp>
      <p:pic>
        <p:nvPicPr>
          <p:cNvPr id="5" name="Picture 4" descr="A picture containing computer, computer, table&#10;&#10;Description automatically generated">
            <a:extLst>
              <a:ext uri="{FF2B5EF4-FFF2-40B4-BE49-F238E27FC236}">
                <a16:creationId xmlns:a16="http://schemas.microsoft.com/office/drawing/2014/main" id="{5E039674-FE04-4F89-B814-F8FBC9544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25697" y="1417638"/>
            <a:ext cx="4092606" cy="28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57CC-8299-418E-9BF2-293B410A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83" y="1117077"/>
            <a:ext cx="8088197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u="sng" kern="1200" cap="none" spc="-10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Steering Committee Vision Statement:</a:t>
            </a:r>
            <a:endParaRPr lang="en-US" sz="4000" kern="1200" cap="none" spc="-100" baseline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20721-081B-4A3D-8EB3-79CCED0F5BCA}"/>
              </a:ext>
            </a:extLst>
          </p:cNvPr>
          <p:cNvSpPr txBox="1"/>
          <p:nvPr/>
        </p:nvSpPr>
        <p:spPr>
          <a:xfrm>
            <a:off x="1158963" y="2039460"/>
            <a:ext cx="6826074" cy="459028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indent="-228594" defTabSz="914378">
              <a:spcBef>
                <a:spcPct val="20000"/>
              </a:spcBef>
              <a:buFont typeface="Arial" pitchFamily="34" charset="0"/>
              <a:buChar char="•"/>
            </a:pPr>
            <a:endParaRPr lang="en-US" sz="2800"/>
          </a:p>
          <a:p>
            <a:pPr indent="-228594" defTabSz="914378">
              <a:spcBef>
                <a:spcPct val="20000"/>
              </a:spcBef>
              <a:buFont typeface="Arial" pitchFamily="34" charset="0"/>
              <a:buChar char="•"/>
            </a:pPr>
            <a:endParaRPr lang="en-US" sz="2800"/>
          </a:p>
          <a:p>
            <a:pPr indent="-228594" defTabSz="91437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/>
              <a:t>To Achieve Access and Mobility Through Efficient and Effective Transportation for All </a:t>
            </a:r>
          </a:p>
          <a:p>
            <a:pPr marL="342900" indent="-228594" defTabSz="914378">
              <a:spcBef>
                <a:spcPct val="20000"/>
              </a:spcBef>
              <a:buFont typeface="Arial" pitchFamily="34" charset="0"/>
              <a:buChar char="•"/>
            </a:pPr>
            <a:endParaRPr lang="en-US" sz="2800"/>
          </a:p>
          <a:p>
            <a:pPr marL="342900" indent="-228594" defTabSz="914378">
              <a:spcBef>
                <a:spcPct val="20000"/>
              </a:spcBef>
              <a:buFont typeface="Arial" pitchFamily="34" charset="0"/>
              <a:buChar char="•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84689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76C52CA-48AC-4F06-9379-95805AFC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44" y="238997"/>
            <a:ext cx="7620000" cy="1143000"/>
          </a:xfrm>
        </p:spPr>
        <p:txBody>
          <a:bodyPr/>
          <a:lstStyle/>
          <a:p>
            <a:r>
              <a:rPr lang="en-US" sz="4400">
                <a:latin typeface="Franklin Gothic Book" panose="020B0503020102020204" pitchFamily="34" charset="0"/>
              </a:rPr>
              <a:t>            Everything Call Center</a:t>
            </a:r>
          </a:p>
        </p:txBody>
      </p:sp>
      <p:pic>
        <p:nvPicPr>
          <p:cNvPr id="4" name="Content Placeholder 3" descr="A picture containing toy&#10;&#10;Description automatically generated">
            <a:extLst>
              <a:ext uri="{FF2B5EF4-FFF2-40B4-BE49-F238E27FC236}">
                <a16:creationId xmlns:a16="http://schemas.microsoft.com/office/drawing/2014/main" id="{403B0D01-7078-419A-A27D-6D3E277D9B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13713" y="6006306"/>
            <a:ext cx="80962" cy="80962"/>
          </a:xfrm>
        </p:spPr>
      </p:pic>
      <p:pic>
        <p:nvPicPr>
          <p:cNvPr id="3" name="Picture 2" descr="A picture containing earphone&#10;&#10;Description automatically generated">
            <a:extLst>
              <a:ext uri="{FF2B5EF4-FFF2-40B4-BE49-F238E27FC236}">
                <a16:creationId xmlns:a16="http://schemas.microsoft.com/office/drawing/2014/main" id="{7D2A72FF-A168-4A46-AF2C-E0B2DD321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68550" y="1231900"/>
            <a:ext cx="44069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3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DD33-C3DE-4450-86A1-FEA4CF56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New Call Center Name</a:t>
            </a:r>
          </a:p>
        </p:txBody>
      </p:sp>
      <p:pic>
        <p:nvPicPr>
          <p:cNvPr id="9" name="Picture 8" descr="A picture containing indoor, sitting, table, front&#10;&#10;Description automatically generated">
            <a:extLst>
              <a:ext uri="{FF2B5EF4-FFF2-40B4-BE49-F238E27FC236}">
                <a16:creationId xmlns:a16="http://schemas.microsoft.com/office/drawing/2014/main" id="{FE882696-3E8E-43EF-942C-2370C9DE1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0550" y="1279742"/>
            <a:ext cx="7199484" cy="53036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E3366-299F-445F-ADA3-4555A22F81D4}"/>
              </a:ext>
            </a:extLst>
          </p:cNvPr>
          <p:cNvSpPr txBox="1"/>
          <p:nvPr/>
        </p:nvSpPr>
        <p:spPr>
          <a:xfrm>
            <a:off x="707010" y="7932391"/>
            <a:ext cx="6778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pngall.com/scroll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EEEED-515A-42F5-80E6-097D9ABE138C}"/>
              </a:ext>
            </a:extLst>
          </p:cNvPr>
          <p:cNvSpPr txBox="1"/>
          <p:nvPr/>
        </p:nvSpPr>
        <p:spPr>
          <a:xfrm>
            <a:off x="2846895" y="2273546"/>
            <a:ext cx="44683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/>
          </a:p>
          <a:p>
            <a:r>
              <a:rPr lang="en-US" sz="4800" b="1"/>
              <a:t>MOBILTY</a:t>
            </a:r>
          </a:p>
          <a:p>
            <a:r>
              <a:rPr lang="en-US" sz="4800" b="1"/>
              <a:t>SOLUTIONS</a:t>
            </a:r>
          </a:p>
          <a:p>
            <a:r>
              <a:rPr lang="en-US" sz="4800" b="1"/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69185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457CC-8299-418E-9BF2-293B410A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7908"/>
            <a:ext cx="8050039" cy="816748"/>
          </a:xfrm>
        </p:spPr>
        <p:txBody>
          <a:bodyPr/>
          <a:lstStyle/>
          <a:p>
            <a:r>
              <a:rPr lang="en-US">
                <a:solidFill>
                  <a:srgbClr val="377A40"/>
                </a:solidFill>
                <a:latin typeface="Franklin Gothic Book"/>
              </a:rPr>
              <a:t>         New Advisory Panel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768C8-C474-4960-AE97-AF93F5E4102F}"/>
              </a:ext>
            </a:extLst>
          </p:cNvPr>
          <p:cNvSpPr txBox="1"/>
          <p:nvPr/>
        </p:nvSpPr>
        <p:spPr>
          <a:xfrm>
            <a:off x="2223856" y="1714222"/>
            <a:ext cx="739066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Proposed Advisory Panel Members:</a:t>
            </a:r>
          </a:p>
          <a:p>
            <a:endParaRPr lang="en-US"/>
          </a:p>
          <a:p>
            <a:r>
              <a:rPr lang="en-US" sz="4000"/>
              <a:t>Shannon Hursey</a:t>
            </a:r>
          </a:p>
          <a:p>
            <a:r>
              <a:rPr lang="en-US" sz="4000"/>
              <a:t>Tracy Haines</a:t>
            </a:r>
          </a:p>
          <a:p>
            <a:r>
              <a:rPr lang="en-US" sz="4000"/>
              <a:t>Shon Gress</a:t>
            </a:r>
          </a:p>
          <a:p>
            <a:r>
              <a:rPr lang="en-US" sz="4000"/>
              <a:t>Cookie West</a:t>
            </a:r>
          </a:p>
          <a:p>
            <a:r>
              <a:rPr lang="en-US" sz="4000"/>
              <a:t>Sonja Trbovich</a:t>
            </a:r>
          </a:p>
        </p:txBody>
      </p:sp>
    </p:spTree>
    <p:extLst>
      <p:ext uri="{BB962C8B-B14F-4D97-AF65-F5344CB8AC3E}">
        <p14:creationId xmlns:p14="http://schemas.microsoft.com/office/powerpoint/2010/main" val="2270529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76C52CA-48AC-4F06-9379-95805AFC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3" y="1483335"/>
            <a:ext cx="7620000" cy="1143000"/>
          </a:xfrm>
        </p:spPr>
        <p:txBody>
          <a:bodyPr/>
          <a:lstStyle/>
          <a:p>
            <a:r>
              <a:rPr lang="en-US" sz="4400">
                <a:latin typeface="Franklin Gothic Book" panose="020B0503020102020204" pitchFamily="34" charset="0"/>
              </a:rPr>
              <a:t> Vote to accept the initial Advisory Panel for the Mobility Solutions Center</a:t>
            </a:r>
          </a:p>
        </p:txBody>
      </p:sp>
      <p:pic>
        <p:nvPicPr>
          <p:cNvPr id="4" name="Content Placeholder 3" descr="A picture containing toy&#10;&#10;Description automatically generated">
            <a:extLst>
              <a:ext uri="{FF2B5EF4-FFF2-40B4-BE49-F238E27FC236}">
                <a16:creationId xmlns:a16="http://schemas.microsoft.com/office/drawing/2014/main" id="{403B0D01-7078-419A-A27D-6D3E277D9B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13713" y="6006306"/>
            <a:ext cx="80962" cy="80962"/>
          </a:xfr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81E03D8-FB78-4357-9789-6E722557B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12223" y="3318158"/>
            <a:ext cx="3711505" cy="29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2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0">
      <a:dk1>
        <a:srgbClr val="2F2B20"/>
      </a:dk1>
      <a:lt1>
        <a:srgbClr val="FFFFFF"/>
      </a:lt1>
      <a:dk2>
        <a:srgbClr val="377A40"/>
      </a:dk2>
      <a:lt2>
        <a:srgbClr val="FFC000"/>
      </a:lt2>
      <a:accent1>
        <a:srgbClr val="A9A57C"/>
      </a:accent1>
      <a:accent2>
        <a:srgbClr val="FFC000"/>
      </a:accent2>
      <a:accent3>
        <a:srgbClr val="377A40"/>
      </a:accent3>
      <a:accent4>
        <a:srgbClr val="95A39D"/>
      </a:accent4>
      <a:accent5>
        <a:srgbClr val="C89F5D"/>
      </a:accent5>
      <a:accent6>
        <a:srgbClr val="B1A089"/>
      </a:accent6>
      <a:hlink>
        <a:srgbClr val="377A40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0FF256F31C6546AA4D0AF381BDD021" ma:contentTypeVersion="9" ma:contentTypeDescription="Create a new document." ma:contentTypeScope="" ma:versionID="1ca703623e9e4a42cc15f64dcf324f3d">
  <xsd:schema xmlns:xsd="http://www.w3.org/2001/XMLSchema" xmlns:xs="http://www.w3.org/2001/XMLSchema" xmlns:p="http://schemas.microsoft.com/office/2006/metadata/properties" xmlns:ns3="362a0fa7-5b83-4358-883f-2163050933b7" targetNamespace="http://schemas.microsoft.com/office/2006/metadata/properties" ma:root="true" ma:fieldsID="9318dd1b29858a662f9d3e8a270d17da" ns3:_="">
    <xsd:import namespace="362a0fa7-5b83-4358-883f-2163050933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a0fa7-5b83-4358-883f-2163050933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1C0D90-0C52-4372-9328-C63157D52CC2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362a0fa7-5b83-4358-883f-2163050933b7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1267D4-C79E-44B3-B24A-4D1751F5AA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8A05C9-F55C-4BD1-B87B-23A5D5476B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2a0fa7-5b83-4358-883f-2163050933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1332</Words>
  <Application>Microsoft Office PowerPoint</Application>
  <PresentationFormat>On-screen Show (4:3)</PresentationFormat>
  <Paragraphs>191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</vt:lpstr>
      <vt:lpstr>Franklin Gothic Book</vt:lpstr>
      <vt:lpstr>Trebuchet MS</vt:lpstr>
      <vt:lpstr>Wingdings</vt:lpstr>
      <vt:lpstr>Adjacency</vt:lpstr>
      <vt:lpstr>OMEGA STEERING COMMITTEE</vt:lpstr>
      <vt:lpstr>Zoom Housekeeping </vt:lpstr>
      <vt:lpstr>Agenda </vt:lpstr>
      <vt:lpstr>Roll Call</vt:lpstr>
      <vt:lpstr>Steering Committee Vision Statement:</vt:lpstr>
      <vt:lpstr>            Everything Call Center</vt:lpstr>
      <vt:lpstr>         New Call Center Name</vt:lpstr>
      <vt:lpstr>         New Advisory Panel</vt:lpstr>
      <vt:lpstr> Vote to accept the initial Advisory Panel for the Mobility Solutions Center</vt:lpstr>
      <vt:lpstr> Update on OC/OC training</vt:lpstr>
      <vt:lpstr>          2020  SWOT Analysis</vt:lpstr>
      <vt:lpstr>2020 Regional Goals (by priority)</vt:lpstr>
      <vt:lpstr>   Moving on to New Business</vt:lpstr>
      <vt:lpstr>Regional Software Access Project</vt:lpstr>
      <vt:lpstr>Coordinated Plan Support Document</vt:lpstr>
      <vt:lpstr>Coordinated Plan Support Document</vt:lpstr>
      <vt:lpstr>Coordinated Plan Support Document</vt:lpstr>
      <vt:lpstr>Coordinated Plan Support Document</vt:lpstr>
      <vt:lpstr>Coordinated Plan Support Document</vt:lpstr>
      <vt:lpstr>Sneak Peak of Regional Projects (Special $$)</vt:lpstr>
      <vt:lpstr>Meeting Schedule for Q4 2020</vt:lpstr>
      <vt:lpstr>November Meeting Expectations</vt:lpstr>
      <vt:lpstr>      For the Good of the Order</vt:lpstr>
      <vt:lpstr>   Questions and Comments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OMEGA STEERING COMMITTEE</dc:title>
  <dc:creator>Deb  Hill</dc:creator>
  <cp:lastModifiedBy>Deb  Hill</cp:lastModifiedBy>
  <cp:revision>5</cp:revision>
  <dcterms:created xsi:type="dcterms:W3CDTF">2020-10-12T16:02:56Z</dcterms:created>
  <dcterms:modified xsi:type="dcterms:W3CDTF">2020-10-21T17:47:19Z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0x0101000F0FF256F31C6546AA4D0AF381BDD021</vt:lpwstr>
  </property>
</Properties>
</file>